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3" r:id="rId1"/>
  </p:sldMasterIdLst>
  <p:notesMasterIdLst>
    <p:notesMasterId r:id="rId50"/>
  </p:notesMasterIdLst>
  <p:sldIdLst>
    <p:sldId id="301" r:id="rId2"/>
    <p:sldId id="302" r:id="rId3"/>
    <p:sldId id="303" r:id="rId4"/>
    <p:sldId id="304" r:id="rId5"/>
    <p:sldId id="256" r:id="rId6"/>
    <p:sldId id="257" r:id="rId7"/>
    <p:sldId id="258" r:id="rId8"/>
    <p:sldId id="259" r:id="rId9"/>
    <p:sldId id="300" r:id="rId10"/>
    <p:sldId id="267" r:id="rId11"/>
    <p:sldId id="260" r:id="rId12"/>
    <p:sldId id="261" r:id="rId13"/>
    <p:sldId id="262" r:id="rId14"/>
    <p:sldId id="263" r:id="rId15"/>
    <p:sldId id="264" r:id="rId16"/>
    <p:sldId id="265" r:id="rId17"/>
    <p:sldId id="266" r:id="rId18"/>
    <p:sldId id="268" r:id="rId19"/>
    <p:sldId id="269" r:id="rId20"/>
    <p:sldId id="270" r:id="rId21"/>
    <p:sldId id="271"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72" r:id="rId39"/>
    <p:sldId id="289" r:id="rId40"/>
    <p:sldId id="290" r:id="rId41"/>
    <p:sldId id="291" r:id="rId42"/>
    <p:sldId id="292" r:id="rId43"/>
    <p:sldId id="293" r:id="rId44"/>
    <p:sldId id="294" r:id="rId45"/>
    <p:sldId id="295" r:id="rId46"/>
    <p:sldId id="296" r:id="rId47"/>
    <p:sldId id="305" r:id="rId48"/>
    <p:sldId id="306" r:id="rId49"/>
  </p:sldIdLst>
  <p:sldSz cx="12192000" cy="6858000"/>
  <p:notesSz cx="6858000" cy="9144000"/>
  <p:embeddedFontLst>
    <p:embeddedFont>
      <p:font typeface="Tw Cen MT" panose="020B0602020104020603" pitchFamily="34" charset="0"/>
      <p:regular r:id="rId51"/>
      <p:bold r:id="rId52"/>
      <p:italic r:id="rId53"/>
      <p:boldItalic r:id="rId54"/>
    </p:embeddedFont>
    <p:embeddedFont>
      <p:font typeface="Lato" panose="020B0604020202020204" charset="0"/>
      <p:regular r:id="rId55"/>
      <p:bold r:id="rId56"/>
      <p:italic r:id="rId57"/>
      <p:boldItalic r:id="rId58"/>
    </p:embeddedFont>
    <p:embeddedFont>
      <p:font typeface="Source Sans Pro" panose="020B0604020202020204" charset="0"/>
      <p:regular r:id="rId59"/>
      <p:bold r:id="rId60"/>
      <p:italic r:id="rId61"/>
      <p:boldItalic r:id="rId62"/>
    </p:embeddedFont>
    <p:embeddedFont>
      <p:font typeface="Raleway" panose="020B0604020202020204" charset="0"/>
      <p:regular r:id="rId63"/>
      <p:bold r:id="rId64"/>
      <p:italic r:id="rId65"/>
      <p:boldItalic r:id="rId66"/>
    </p:embeddedFont>
    <p:embeddedFont>
      <p:font typeface="Lora" panose="020B0604020202020204" charset="0"/>
      <p:regular r:id="rId67"/>
      <p:bold r:id="rId68"/>
      <p:italic r:id="rId69"/>
      <p:boldItalic r:id="rId70"/>
    </p:embeddedFont>
    <p:embeddedFont>
      <p:font typeface="Montserrat" panose="020B0604020202020204" charset="0"/>
      <p:regular r:id="rId71"/>
      <p:bold r:id="rId72"/>
      <p:italic r:id="rId73"/>
      <p:boldItalic r:id="rId74"/>
    </p:embeddedFont>
    <p:embeddedFont>
      <p:font typeface="Playfair Display" panose="020B0604020202020204" charset="0"/>
      <p:regular r:id="rId75"/>
      <p:bold r:id="rId76"/>
      <p:italic r:id="rId77"/>
      <p:boldItalic r:id="rId78"/>
    </p:embeddedFont>
    <p:embeddedFont>
      <p:font typeface="Calibri" panose="020F0502020204030204" pitchFamily="34" charset="0"/>
      <p:regular r:id="rId79"/>
      <p:bold r:id="rId80"/>
      <p:italic r:id="rId81"/>
      <p:boldItalic r:id="rId8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ins2xe/CF8zsH76aK5mfVTk2no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6" Type="http://schemas.openxmlformats.org/officeDocument/2006/relationships/font" Target="fonts/font26.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font" Target="fonts/font24.fntdata"/><Relationship Id="rId79" Type="http://schemas.openxmlformats.org/officeDocument/2006/relationships/font" Target="fonts/font29.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1.fntdata"/><Relationship Id="rId82" Type="http://schemas.openxmlformats.org/officeDocument/2006/relationships/font" Target="fonts/font32.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font" Target="fonts/font30.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font" Target="fonts/font28.fntdata"/><Relationship Id="rId81" Type="http://schemas.openxmlformats.org/officeDocument/2006/relationships/font" Target="fonts/font31.fntdata"/><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mary-annwinkelmes\Downloads\2158%20Retention%201-year%20Out%20-%20Adjusted-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mary-annwinkelmes\Downloads\2158%20Retention%201-year%20Out%20-%20Adjusted.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Volumes\NO%20NAME\MAW%20files\Transparency\Data\UNLV%20Data\Retention%20data\1%20year%20and%202%20year%20UNLV%20retention%20charts\FINAL%202158%20Retention%202-years%20Out%20-%20Adjusted-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rgbClr val="C00000"/>
                </a:solidFill>
                <a:latin typeface="+mn-lt"/>
                <a:ea typeface="+mn-ea"/>
                <a:cs typeface="+mn-cs"/>
              </a:defRPr>
            </a:pPr>
            <a:r>
              <a:rPr lang="en-US" sz="2400">
                <a:solidFill>
                  <a:srgbClr val="C00000"/>
                </a:solidFill>
              </a:rPr>
              <a:t>Impact: UNLV Retention Rates 1st year to 2nd year, 2015-2016</a:t>
            </a:r>
          </a:p>
        </c:rich>
      </c:tx>
      <c:layout/>
      <c:overlay val="0"/>
      <c:spPr>
        <a:noFill/>
        <a:ln>
          <a:noFill/>
        </a:ln>
        <a:effectLst/>
      </c:spPr>
    </c:title>
    <c:autoTitleDeleted val="0"/>
    <c:plotArea>
      <c:layout>
        <c:manualLayout>
          <c:layoutTarget val="inner"/>
          <c:xMode val="edge"/>
          <c:yMode val="edge"/>
          <c:x val="0.22538148453914"/>
          <c:y val="9.8673449384748702E-2"/>
          <c:w val="0.72361507317815599"/>
          <c:h val="0.57000969151052905"/>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B58BDD"/>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7EA-E845-B55F-9959774FF825}"/>
              </c:ext>
            </c:extLst>
          </c:dPt>
          <c:dPt>
            <c:idx val="1"/>
            <c:invertIfNegative val="0"/>
            <c:bubble3D val="0"/>
            <c:spPr>
              <a:solidFill>
                <a:srgbClr val="FF264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7EA-E845-B55F-9959774FF825}"/>
              </c:ext>
            </c:extLst>
          </c:dPt>
          <c:dPt>
            <c:idx val="2"/>
            <c:invertIfNegative val="0"/>
            <c:bubble3D val="0"/>
            <c:spPr>
              <a:solidFill>
                <a:srgbClr val="06D6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7EA-E845-B55F-9959774FF825}"/>
              </c:ext>
            </c:extLst>
          </c:dPt>
          <c:dLbls>
            <c:dLbl>
              <c:idx val="0"/>
              <c:layout>
                <c:manualLayout>
                  <c:x val="-0.3333507400116652"/>
                  <c:y val="4.3859649122807015E-3"/>
                </c:manualLayout>
              </c:layout>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chemeClr val="tx1"/>
                        </a:solidFill>
                        <a:latin typeface="+mn-lt"/>
                        <a:ea typeface="+mn-ea"/>
                        <a:cs typeface="+mn-cs"/>
                      </a:defRPr>
                    </a:pPr>
                    <a:r>
                      <a:rPr lang="en-US" sz="2400" b="1" baseline="0" dirty="0">
                        <a:solidFill>
                          <a:schemeClr val="tx1"/>
                        </a:solidFill>
                      </a:rPr>
                      <a:t> </a:t>
                    </a:r>
                    <a:fld id="{FF42C48C-EE05-1042-8794-9F7F4A5F22C7}" type="VALUE">
                      <a:rPr lang="en-US" sz="2400" b="1"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chemeClr val="tx1"/>
                          </a:solidFill>
                          <a:latin typeface="+mn-lt"/>
                          <a:ea typeface="+mn-ea"/>
                          <a:cs typeface="+mn-cs"/>
                        </a:defRPr>
                      </a:pPr>
                      <a:t>[VALUE]</a:t>
                    </a:fld>
                    <a:r>
                      <a:rPr lang="en-US" sz="2400" b="1" dirty="0">
                        <a:solidFill>
                          <a:schemeClr val="tx1"/>
                        </a:solidFill>
                      </a:rPr>
                      <a:t> </a:t>
                    </a:r>
                    <a:r>
                      <a:rPr lang="en-US" sz="2400" b="1" i="0" u="none" strike="noStrike" kern="1200" baseline="0" dirty="0">
                        <a:solidFill>
                          <a:schemeClr val="tx1"/>
                        </a:solidFill>
                      </a:rPr>
                      <a:t>N = 1,951/2,788</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31251740667833189"/>
                      <c:h val="0.13506578947368422"/>
                    </c:manualLayout>
                  </c15:layout>
                  <c15:dlblFieldTable/>
                  <c15:showDataLabelsRange val="0"/>
                </c:ext>
                <c:ext xmlns:c16="http://schemas.microsoft.com/office/drawing/2014/chart" uri="{C3380CC4-5D6E-409C-BE32-E72D297353CC}">
                  <c16:uniqueId val="{00000001-A7EA-E845-B55F-9959774FF825}"/>
                </c:ext>
              </c:extLst>
            </c:dLbl>
            <c:dLbl>
              <c:idx val="1"/>
              <c:layout>
                <c:manualLayout>
                  <c:x val="-0.34223972003499564"/>
                  <c:y val="4.3860512501726762E-3"/>
                </c:manualLayout>
              </c:layout>
              <c:tx>
                <c:rich>
                  <a:bodyPr/>
                  <a:lstStyle/>
                  <a:p>
                    <a:fld id="{65483B61-03D3-C44E-B32F-595F6C82173B}" type="VALUE">
                      <a:rPr lang="en-US" sz="2400" b="1" smtClean="0"/>
                      <a:pPr/>
                      <a:t>[VALUE]</a:t>
                    </a:fld>
                    <a:r>
                      <a:rPr lang="en-US" sz="2400" b="1" dirty="0"/>
                      <a:t>    </a:t>
                    </a:r>
                    <a:r>
                      <a:rPr lang="en-US" sz="2400" b="1" dirty="0">
                        <a:latin typeface="+mn-lt"/>
                      </a:rPr>
                      <a:t>N = 2,821/3,658</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42090286891221929"/>
                      <c:h val="9.2214912280701736E-2"/>
                    </c:manualLayout>
                  </c15:layout>
                  <c15:dlblFieldTable/>
                  <c15:showDataLabelsRange val="0"/>
                </c:ext>
                <c:ext xmlns:c16="http://schemas.microsoft.com/office/drawing/2014/chart" uri="{C3380CC4-5D6E-409C-BE32-E72D297353CC}">
                  <c16:uniqueId val="{00000003-A7EA-E845-B55F-9959774FF825}"/>
                </c:ext>
              </c:extLst>
            </c:dLbl>
            <c:dLbl>
              <c:idx val="2"/>
              <c:layout>
                <c:manualLayout>
                  <c:x val="-0.43738699329250508"/>
                  <c:y val="4.3859649122807015E-3"/>
                </c:manualLayout>
              </c:layout>
              <c:tx>
                <c:rich>
                  <a:bodyPr/>
                  <a:lstStyle/>
                  <a:p>
                    <a:r>
                      <a:rPr lang="en-US" dirty="0"/>
                      <a:t>         </a:t>
                    </a:r>
                    <a:fld id="{5F9A0307-C51E-BD4E-9D42-7F022E074D79}" type="VALUE">
                      <a:rPr lang="en-US" smtClean="0"/>
                      <a:pPr/>
                      <a:t>[VALUE]</a:t>
                    </a:fld>
                    <a:r>
                      <a:rPr lang="en-US" dirty="0"/>
                      <a:t>    </a:t>
                    </a:r>
                    <a:r>
                      <a:rPr lang="en-US" dirty="0">
                        <a:latin typeface="+mn-lt"/>
                      </a:rPr>
                      <a:t>N = 744/870</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33316828885972588"/>
                      <c:h val="0.13506578947368422"/>
                    </c:manualLayout>
                  </c15:layout>
                  <c15:dlblFieldTable/>
                  <c15:showDataLabelsRange val="0"/>
                </c:ext>
                <c:ext xmlns:c16="http://schemas.microsoft.com/office/drawing/2014/chart" uri="{C3380CC4-5D6E-409C-BE32-E72D297353CC}">
                  <c16:uniqueId val="{00000005-A7EA-E845-B55F-9959774FF82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'Primarily vs. Cohort Retention'!$A$2:$A$4</c:f>
              <c:strCache>
                <c:ptCount val="3"/>
                <c:pt idx="0">
                  <c:v>Cohort 2158 w/o PT</c:v>
                </c:pt>
                <c:pt idx="1">
                  <c:v>Cohort 2158</c:v>
                </c:pt>
                <c:pt idx="2">
                  <c:v>Primarily Transparent</c:v>
                </c:pt>
              </c:strCache>
            </c:strRef>
          </c:cat>
          <c:val>
            <c:numRef>
              <c:f>'Primarily vs. Cohort Retention'!$B$2:$B$4</c:f>
              <c:numCache>
                <c:formatCode>0.00%</c:formatCode>
                <c:ptCount val="3"/>
                <c:pt idx="0">
                  <c:v>0.69979999999999998</c:v>
                </c:pt>
                <c:pt idx="1">
                  <c:v>0.77100000000000002</c:v>
                </c:pt>
                <c:pt idx="2">
                  <c:v>0.85499999999999998</c:v>
                </c:pt>
              </c:numCache>
            </c:numRef>
          </c:val>
          <c:extLst>
            <c:ext xmlns:c16="http://schemas.microsoft.com/office/drawing/2014/chart" uri="{C3380CC4-5D6E-409C-BE32-E72D297353CC}">
              <c16:uniqueId val="{00000006-A7EA-E845-B55F-9959774FF825}"/>
            </c:ext>
          </c:extLst>
        </c:ser>
        <c:dLbls>
          <c:showLegendKey val="0"/>
          <c:showVal val="0"/>
          <c:showCatName val="0"/>
          <c:showSerName val="0"/>
          <c:showPercent val="0"/>
          <c:showBubbleSize val="0"/>
        </c:dLbls>
        <c:gapWidth val="115"/>
        <c:overlap val="-20"/>
        <c:axId val="-680490976"/>
        <c:axId val="-585317648"/>
      </c:barChart>
      <c:catAx>
        <c:axId val="-68049097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585317648"/>
        <c:crosses val="autoZero"/>
        <c:auto val="1"/>
        <c:lblAlgn val="ctr"/>
        <c:lblOffset val="100"/>
        <c:noMultiLvlLbl val="0"/>
      </c:catAx>
      <c:valAx>
        <c:axId val="-585317648"/>
        <c:scaling>
          <c:orientation val="minMax"/>
          <c:max val="0.9"/>
          <c:min val="0.5"/>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in"/>
        <c:tickLblPos val="nextTo"/>
        <c:spPr>
          <a:noFill/>
          <a:ln>
            <a:solidFill>
              <a:schemeClr val="accent1"/>
            </a:solidFill>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68049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solidFill>
                  <a:schemeClr val="tx1"/>
                </a:solidFill>
              </a:rPr>
              <a:t>Impact: UNLV Retention, 2015-2016</a:t>
            </a:r>
          </a:p>
        </c:rich>
      </c:tx>
      <c:layout/>
      <c:overlay val="0"/>
      <c:spPr>
        <a:noFill/>
        <a:ln>
          <a:noFill/>
        </a:ln>
        <a:effectLst/>
      </c:spPr>
    </c:title>
    <c:autoTitleDeleted val="0"/>
    <c:plotArea>
      <c:layout>
        <c:manualLayout>
          <c:layoutTarget val="inner"/>
          <c:xMode val="edge"/>
          <c:yMode val="edge"/>
          <c:x val="0.1395275590551181"/>
          <c:y val="4.4275356003172998E-2"/>
          <c:w val="0.792400680202486"/>
          <c:h val="0.64883289087478002"/>
        </c:manualLayout>
      </c:layout>
      <c:barChart>
        <c:barDir val="bar"/>
        <c:grouping val="clustered"/>
        <c:varyColors val="0"/>
        <c:ser>
          <c:idx val="0"/>
          <c:order val="0"/>
          <c:tx>
            <c:strRef>
              <c:f>'PT vs. Cohort Disagg.'!$A$4</c:f>
              <c:strCache>
                <c:ptCount val="1"/>
                <c:pt idx="0">
                  <c:v>Cohort 2158 w/o PT</c:v>
                </c:pt>
              </c:strCache>
            </c:strRef>
          </c:tx>
          <c:spPr>
            <a:solidFill>
              <a:srgbClr val="B58BDD"/>
            </a:solidFill>
            <a:ln>
              <a:noFill/>
            </a:ln>
            <a:effectLst>
              <a:outerShdw blurRad="57150" dist="19050" dir="5400000" algn="ctr" rotWithShape="0">
                <a:srgbClr val="000000">
                  <a:alpha val="63000"/>
                </a:srgbClr>
              </a:outerShdw>
            </a:effectLst>
          </c:spPr>
          <c:invertIfNegative val="0"/>
          <c:dLbls>
            <c:dLbl>
              <c:idx val="0"/>
              <c:layout/>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fld id="{E0B776A5-BA64-8147-81EB-66A04410B01A}" type="VALUE">
                      <a:rPr lang="en-US" sz="1200" b="1">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t>[VALUE]</a:t>
                    </a:fld>
                    <a:r>
                      <a:rPr lang="en-US" sz="1200" b="1">
                        <a:solidFill>
                          <a:schemeClr val="tx1"/>
                        </a:solidFill>
                      </a:rPr>
                      <a:t>  </a:t>
                    </a:r>
                    <a:r>
                      <a:rPr lang="en-US" sz="1200" b="1" i="0" u="none" strike="noStrike" kern="1200" baseline="0">
                        <a:solidFill>
                          <a:schemeClr val="tx1"/>
                        </a:solidFill>
                      </a:rPr>
                      <a:t>N = 1,082/1,530</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F047-8D4D-8918-2224E8185849}"/>
                </c:ext>
              </c:extLst>
            </c:dLbl>
            <c:dLbl>
              <c:idx val="1"/>
              <c:layout/>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fld id="{566B9988-ECBC-F345-AADB-40F1A988BC4C}" type="VALUE">
                      <a:rPr lang="en-US" sz="1200" b="1">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t>[VALUE]</a:t>
                    </a:fld>
                    <a:r>
                      <a:rPr lang="en-US" sz="1200" b="1">
                        <a:solidFill>
                          <a:schemeClr val="tx1"/>
                        </a:solidFill>
                      </a:rPr>
                      <a:t>  </a:t>
                    </a:r>
                    <a:r>
                      <a:rPr lang="en-US" sz="1200" b="1" i="0" u="none" strike="noStrike" kern="1200" baseline="0">
                        <a:solidFill>
                          <a:schemeClr val="tx1"/>
                        </a:solidFill>
                      </a:rPr>
                      <a:t>N = 628/934</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047-8D4D-8918-2224E8185849}"/>
                </c:ext>
              </c:extLst>
            </c:dLbl>
            <c:dLbl>
              <c:idx val="2"/>
              <c:layout/>
              <c:tx>
                <c:rich>
                  <a:bodyPr/>
                  <a:lstStyle/>
                  <a:p>
                    <a:fld id="{3EA09208-0E69-514F-8A4D-2049B8BF932B}" type="VALUE">
                      <a:rPr lang="en-US"/>
                      <a:pPr/>
                      <a:t>[VALUE]</a:t>
                    </a:fld>
                    <a:r>
                      <a:rPr lang="en-US"/>
                      <a:t>   N = 13/27</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F047-8D4D-8918-2224E8185849}"/>
                </c:ext>
              </c:extLst>
            </c:dLbl>
            <c:dLbl>
              <c:idx val="3"/>
              <c:layout/>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fld id="{7912EA6E-23FD-F14E-AA71-91F73EF359C2}" type="VALUE">
                      <a:rPr lang="en-US" sz="1200" b="1">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t>[VALUE]</a:t>
                    </a:fld>
                    <a:r>
                      <a:rPr lang="en-US" sz="1200" b="1">
                        <a:solidFill>
                          <a:schemeClr val="tx1"/>
                        </a:solidFill>
                      </a:rPr>
                      <a:t>   </a:t>
                    </a:r>
                    <a:r>
                      <a:rPr lang="en-US" sz="1200" b="1" i="0" u="none" strike="noStrike" kern="1200" baseline="0">
                        <a:solidFill>
                          <a:schemeClr val="tx1"/>
                        </a:solidFill>
                      </a:rPr>
                      <a:t>N = 115/197</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047-8D4D-8918-2224E8185849}"/>
                </c:ext>
              </c:extLst>
            </c:dLbl>
            <c:dLbl>
              <c:idx val="4"/>
              <c:layout/>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fld id="{A05EBD87-CD32-2F48-9A85-0AA135A4BD7B}" type="VALUE">
                      <a:rPr lang="en-US" sz="1200" b="1">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t>[VALUE]</a:t>
                    </a:fld>
                    <a:r>
                      <a:rPr lang="en-US" sz="1200" b="1">
                        <a:solidFill>
                          <a:schemeClr val="tx1"/>
                        </a:solidFill>
                      </a:rPr>
                      <a:t>  </a:t>
                    </a:r>
                    <a:r>
                      <a:rPr lang="en-US" sz="1200" b="1" i="0" u="none" strike="noStrike" kern="1200" baseline="0">
                        <a:solidFill>
                          <a:schemeClr val="tx1"/>
                        </a:solidFill>
                      </a:rPr>
                      <a:t>N = 591/800</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F047-8D4D-8918-2224E8185849}"/>
                </c:ext>
              </c:extLst>
            </c:dLbl>
            <c:dLbl>
              <c:idx val="5"/>
              <c:layout/>
              <c:tx>
                <c:rich>
                  <a:bodyPr rot="0" spcFirstLastPara="1" vertOverflow="ellipsis" vert="horz" wrap="square" lIns="38100" tIns="19050" rIns="38100" bIns="19050" anchor="ctr" anchorCtr="0">
                    <a:spAutoFit/>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fld id="{FAD0ACC4-2A1D-524C-B808-821C2AE58852}" type="VALUE">
                      <a:rPr lang="en-US" sz="1200" b="1">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n-lt"/>
                          <a:ea typeface="+mn-ea"/>
                          <a:cs typeface="+mn-cs"/>
                        </a:defRPr>
                      </a:pPr>
                      <a:t>[VALUE]</a:t>
                    </a:fld>
                    <a:r>
                      <a:rPr lang="en-US" sz="1200" b="1">
                        <a:solidFill>
                          <a:schemeClr val="tx1"/>
                        </a:solidFill>
                      </a:rPr>
                      <a:t>   </a:t>
                    </a:r>
                    <a:r>
                      <a:rPr lang="en-US" sz="1200" b="1" i="0" u="none" strike="noStrike" kern="1200" baseline="0">
                        <a:solidFill>
                          <a:schemeClr val="tx1"/>
                        </a:solidFill>
                      </a:rPr>
                      <a:t>N = 1,951/2,788</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047-8D4D-8918-2224E81858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vs. Cohort Disagg.'!$B$3:$G$3</c:f>
              <c:strCache>
                <c:ptCount val="6"/>
                <c:pt idx="0">
                  <c:v>First Generation</c:v>
                </c:pt>
                <c:pt idx="1">
                  <c:v>Low SES*</c:v>
                </c:pt>
                <c:pt idx="2">
                  <c:v>Native Hawaiian/Pacific Islander</c:v>
                </c:pt>
                <c:pt idx="3">
                  <c:v>African American</c:v>
                </c:pt>
                <c:pt idx="4">
                  <c:v>Hispanic</c:v>
                </c:pt>
                <c:pt idx="5">
                  <c:v>All</c:v>
                </c:pt>
              </c:strCache>
            </c:strRef>
          </c:cat>
          <c:val>
            <c:numRef>
              <c:f>'PT vs. Cohort Disagg.'!$B$4:$G$4</c:f>
              <c:numCache>
                <c:formatCode>0.00%</c:formatCode>
                <c:ptCount val="6"/>
                <c:pt idx="0">
                  <c:v>0.70720000000000005</c:v>
                </c:pt>
                <c:pt idx="1">
                  <c:v>0.6724</c:v>
                </c:pt>
                <c:pt idx="2">
                  <c:v>0.48149999999999998</c:v>
                </c:pt>
                <c:pt idx="3">
                  <c:v>0.58379999999999999</c:v>
                </c:pt>
                <c:pt idx="4">
                  <c:v>0.73880000000000001</c:v>
                </c:pt>
                <c:pt idx="5">
                  <c:v>0.69979999999999998</c:v>
                </c:pt>
              </c:numCache>
            </c:numRef>
          </c:val>
          <c:extLst>
            <c:ext xmlns:c16="http://schemas.microsoft.com/office/drawing/2014/chart" uri="{C3380CC4-5D6E-409C-BE32-E72D297353CC}">
              <c16:uniqueId val="{00000006-F047-8D4D-8918-2224E8185849}"/>
            </c:ext>
          </c:extLst>
        </c:ser>
        <c:ser>
          <c:idx val="1"/>
          <c:order val="1"/>
          <c:tx>
            <c:strRef>
              <c:f>'PT vs. Cohort Disagg.'!$A$5</c:f>
              <c:strCache>
                <c:ptCount val="1"/>
                <c:pt idx="0">
                  <c:v>UNLV Cohort 2158</c:v>
                </c:pt>
              </c:strCache>
            </c:strRef>
          </c:tx>
          <c:spPr>
            <a:solidFill>
              <a:srgbClr val="FF2640"/>
            </a:solidFill>
            <a:ln>
              <a:noFill/>
            </a:ln>
            <a:effectLst>
              <a:outerShdw blurRad="57150" dist="19050" dir="5400000" algn="ctr" rotWithShape="0">
                <a:srgbClr val="000000">
                  <a:alpha val="63000"/>
                </a:srgbClr>
              </a:outerShdw>
            </a:effectLst>
          </c:spPr>
          <c:invertIfNegative val="0"/>
          <c:dLbls>
            <c:dLbl>
              <c:idx val="0"/>
              <c:layout>
                <c:manualLayout>
                  <c:x val="-0.226765981836349"/>
                  <c:y val="7.5380524657497294E-8"/>
                </c:manualLayout>
              </c:layout>
              <c:tx>
                <c:rich>
                  <a:bodyPr/>
                  <a:lstStyle/>
                  <a:p>
                    <a:fld id="{25A2D1A7-ADC9-6642-B3E7-F22C5F896AA7}" type="VALUE">
                      <a:rPr lang="en-US" sz="1200">
                        <a:latin typeface="+mn-lt"/>
                      </a:rPr>
                      <a:pPr/>
                      <a:t>[VALUE]</a:t>
                    </a:fld>
                    <a:r>
                      <a:rPr lang="en-US" sz="1200" baseline="0">
                        <a:latin typeface="+mn-lt"/>
                      </a:rPr>
                      <a:t>   N = 1,439/1,887</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26765981836349"/>
                      <c:h val="8.2924155282071602E-2"/>
                    </c:manualLayout>
                  </c15:layout>
                  <c15:dlblFieldTable/>
                  <c15:showDataLabelsRange val="0"/>
                </c:ext>
                <c:ext xmlns:c16="http://schemas.microsoft.com/office/drawing/2014/chart" uri="{C3380CC4-5D6E-409C-BE32-E72D297353CC}">
                  <c16:uniqueId val="{00000007-F047-8D4D-8918-2224E8185849}"/>
                </c:ext>
              </c:extLst>
            </c:dLbl>
            <c:dLbl>
              <c:idx val="1"/>
              <c:layout/>
              <c:tx>
                <c:rich>
                  <a:bodyPr/>
                  <a:lstStyle/>
                  <a:p>
                    <a:fld id="{5A409965-9463-7A4E-8A3F-0E203841FC46}" type="VALUE">
                      <a:rPr lang="en-US" sz="1200"/>
                      <a:pPr/>
                      <a:t>[VALUE]</a:t>
                    </a:fld>
                    <a:r>
                      <a:rPr lang="en-US" sz="1200"/>
                      <a:t>   N = 989/1,295</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F047-8D4D-8918-2224E8185849}"/>
                </c:ext>
              </c:extLst>
            </c:dLbl>
            <c:dLbl>
              <c:idx val="2"/>
              <c:layout/>
              <c:tx>
                <c:rich>
                  <a:bodyPr/>
                  <a:lstStyle/>
                  <a:p>
                    <a:fld id="{6CDE7EC6-B044-BA43-901D-5FED3B03C2E0}" type="VALUE">
                      <a:rPr lang="en-US" sz="1200">
                        <a:solidFill>
                          <a:schemeClr val="tx1"/>
                        </a:solidFill>
                      </a:rPr>
                      <a:pPr/>
                      <a:t>[VALUE]</a:t>
                    </a:fld>
                    <a:r>
                      <a:rPr lang="en-US" sz="1200">
                        <a:solidFill>
                          <a:schemeClr val="tx1"/>
                        </a:solidFill>
                      </a:rPr>
                      <a:t>   </a:t>
                    </a:r>
                    <a:r>
                      <a:rPr lang="en-US" sz="1200">
                        <a:solidFill>
                          <a:schemeClr val="tx1"/>
                        </a:solidFill>
                        <a:latin typeface="+mn-lt"/>
                      </a:rPr>
                      <a:t>N = 37/53</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F047-8D4D-8918-2224E8185849}"/>
                </c:ext>
              </c:extLst>
            </c:dLbl>
            <c:dLbl>
              <c:idx val="3"/>
              <c:layout/>
              <c:tx>
                <c:rich>
                  <a:bodyPr/>
                  <a:lstStyle/>
                  <a:p>
                    <a:fld id="{AEC56520-2601-6649-A568-36ECA6D7A03D}" type="VALUE">
                      <a:rPr lang="en-US" sz="1200"/>
                      <a:pPr/>
                      <a:t>[VALUE]</a:t>
                    </a:fld>
                    <a:r>
                      <a:rPr lang="en-US" sz="1200"/>
                      <a:t>   N = 182/282</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F047-8D4D-8918-2224E8185849}"/>
                </c:ext>
              </c:extLst>
            </c:dLbl>
            <c:dLbl>
              <c:idx val="4"/>
              <c:layout/>
              <c:tx>
                <c:rich>
                  <a:bodyPr/>
                  <a:lstStyle/>
                  <a:p>
                    <a:fld id="{7ABB928D-9ED2-6548-B7C8-2360905784FA}" type="VALUE">
                      <a:rPr lang="en-US" sz="1200">
                        <a:latin typeface="+mn-lt"/>
                      </a:rPr>
                      <a:pPr/>
                      <a:t>[VALUE]</a:t>
                    </a:fld>
                    <a:r>
                      <a:rPr lang="en-US" sz="1200" baseline="0">
                        <a:latin typeface="+mn-lt"/>
                      </a:rPr>
                      <a:t> </a:t>
                    </a:r>
                    <a:r>
                      <a:rPr lang="en-US" sz="1200">
                        <a:latin typeface="+mn-lt"/>
                      </a:rPr>
                      <a:t>  N = 842/1,086</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F047-8D4D-8918-2224E8185849}"/>
                </c:ext>
              </c:extLst>
            </c:dLbl>
            <c:dLbl>
              <c:idx val="5"/>
              <c:layout>
                <c:manualLayout>
                  <c:x val="-0.22826898790766501"/>
                  <c:y val="7.5380524639946401E-8"/>
                </c:manualLayout>
              </c:layout>
              <c:tx>
                <c:rich>
                  <a:bodyPr/>
                  <a:lstStyle/>
                  <a:p>
                    <a:fld id="{5FF9724C-7787-2F48-B8D2-D6856E759E4E}" type="VALUE">
                      <a:rPr lang="en-US" sz="1200">
                        <a:latin typeface="+mn-lt"/>
                      </a:rPr>
                      <a:pPr/>
                      <a:t>[VALUE]</a:t>
                    </a:fld>
                    <a:r>
                      <a:rPr lang="en-US" sz="1200">
                        <a:latin typeface="+mn-lt"/>
                      </a:rPr>
                      <a:t>   N = 2,821/3,658</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3728702433556201"/>
                      <c:h val="8.2924155282071602E-2"/>
                    </c:manualLayout>
                  </c15:layout>
                  <c15:dlblFieldTable/>
                  <c15:showDataLabelsRange val="0"/>
                </c:ext>
                <c:ext xmlns:c16="http://schemas.microsoft.com/office/drawing/2014/chart" uri="{C3380CC4-5D6E-409C-BE32-E72D297353CC}">
                  <c16:uniqueId val="{0000000C-F047-8D4D-8918-2224E81858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vs. Cohort Disagg.'!$B$3:$G$3</c:f>
              <c:strCache>
                <c:ptCount val="6"/>
                <c:pt idx="0">
                  <c:v>First Generation</c:v>
                </c:pt>
                <c:pt idx="1">
                  <c:v>Low SES*</c:v>
                </c:pt>
                <c:pt idx="2">
                  <c:v>Native Hawaiian/Pacific Islander</c:v>
                </c:pt>
                <c:pt idx="3">
                  <c:v>African American</c:v>
                </c:pt>
                <c:pt idx="4">
                  <c:v>Hispanic</c:v>
                </c:pt>
                <c:pt idx="5">
                  <c:v>All</c:v>
                </c:pt>
              </c:strCache>
            </c:strRef>
          </c:cat>
          <c:val>
            <c:numRef>
              <c:f>'PT vs. Cohort Disagg.'!$B$5:$G$5</c:f>
              <c:numCache>
                <c:formatCode>0.00%</c:formatCode>
                <c:ptCount val="6"/>
                <c:pt idx="0">
                  <c:v>0.76300000000000001</c:v>
                </c:pt>
                <c:pt idx="1">
                  <c:v>0.76370000000000005</c:v>
                </c:pt>
                <c:pt idx="2">
                  <c:v>0.69799999999999995</c:v>
                </c:pt>
                <c:pt idx="3">
                  <c:v>0.64500000000000002</c:v>
                </c:pt>
                <c:pt idx="4">
                  <c:v>0.77500000000000002</c:v>
                </c:pt>
                <c:pt idx="5">
                  <c:v>0.77099999999999991</c:v>
                </c:pt>
              </c:numCache>
            </c:numRef>
          </c:val>
          <c:extLst>
            <c:ext xmlns:c16="http://schemas.microsoft.com/office/drawing/2014/chart" uri="{C3380CC4-5D6E-409C-BE32-E72D297353CC}">
              <c16:uniqueId val="{0000000D-F047-8D4D-8918-2224E8185849}"/>
            </c:ext>
          </c:extLst>
        </c:ser>
        <c:ser>
          <c:idx val="2"/>
          <c:order val="2"/>
          <c:tx>
            <c:strRef>
              <c:f>'PT vs. Cohort Disagg.'!$A$6</c:f>
              <c:strCache>
                <c:ptCount val="1"/>
                <c:pt idx="0">
                  <c:v>Primarily Transparent</c:v>
                </c:pt>
              </c:strCache>
            </c:strRef>
          </c:tx>
          <c:spPr>
            <a:solidFill>
              <a:srgbClr val="06D6FF"/>
            </a:solidFill>
            <a:ln>
              <a:noFill/>
            </a:ln>
            <a:effectLst>
              <a:outerShdw blurRad="57150" dist="19050" dir="5400000" algn="ctr" rotWithShape="0">
                <a:srgbClr val="000000">
                  <a:alpha val="63000"/>
                </a:srgbClr>
              </a:outerShdw>
            </a:effectLst>
          </c:spPr>
          <c:invertIfNegative val="0"/>
          <c:dLbls>
            <c:dLbl>
              <c:idx val="0"/>
              <c:layout/>
              <c:tx>
                <c:rich>
                  <a:bodyPr/>
                  <a:lstStyle/>
                  <a:p>
                    <a:fld id="{91F994BA-8751-5349-9BC4-8148D4F56FA3}" type="VALUE">
                      <a:rPr lang="en-US"/>
                      <a:pPr/>
                      <a:t>[VALUE]</a:t>
                    </a:fld>
                    <a:r>
                      <a:rPr lang="en-US"/>
                      <a:t>   N = 303/357</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F047-8D4D-8918-2224E8185849}"/>
                </c:ext>
              </c:extLst>
            </c:dLbl>
            <c:dLbl>
              <c:idx val="1"/>
              <c:layout/>
              <c:tx>
                <c:rich>
                  <a:bodyPr/>
                  <a:lstStyle/>
                  <a:p>
                    <a:fld id="{B39EB455-AAD5-3F4C-84C0-794A60FE5F24}" type="VALUE">
                      <a:rPr lang="en-US"/>
                      <a:pPr/>
                      <a:t>[VALUE]</a:t>
                    </a:fld>
                    <a:r>
                      <a:rPr lang="en-US"/>
                      <a:t>   N = 314/361</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F047-8D4D-8918-2224E8185849}"/>
                </c:ext>
              </c:extLst>
            </c:dLbl>
            <c:dLbl>
              <c:idx val="2"/>
              <c:layout/>
              <c:tx>
                <c:rich>
                  <a:bodyPr/>
                  <a:lstStyle/>
                  <a:p>
                    <a:fld id="{F499BC99-E776-4F48-BDB5-B80844171A45}" type="VALUE">
                      <a:rPr lang="en-US"/>
                      <a:pPr/>
                      <a:t>[VALUE]</a:t>
                    </a:fld>
                    <a:r>
                      <a:rPr lang="en-US"/>
                      <a:t>   N = 24/26</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F047-8D4D-8918-2224E8185849}"/>
                </c:ext>
              </c:extLst>
            </c:dLbl>
            <c:dLbl>
              <c:idx val="3"/>
              <c:layout/>
              <c:tx>
                <c:rich>
                  <a:bodyPr/>
                  <a:lstStyle/>
                  <a:p>
                    <a:fld id="{EAD6F1AE-DDD7-F04B-9169-94CFD21D1F5C}" type="VALUE">
                      <a:rPr lang="en-US"/>
                      <a:pPr/>
                      <a:t>[VALUE]</a:t>
                    </a:fld>
                    <a:r>
                      <a:rPr lang="en-US" baseline="0"/>
                      <a:t> </a:t>
                    </a:r>
                    <a:r>
                      <a:rPr lang="en-US"/>
                      <a:t>  N = 67/85</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F047-8D4D-8918-2224E8185849}"/>
                </c:ext>
              </c:extLst>
            </c:dLbl>
            <c:dLbl>
              <c:idx val="4"/>
              <c:layout/>
              <c:tx>
                <c:rich>
                  <a:bodyPr/>
                  <a:lstStyle/>
                  <a:p>
                    <a:fld id="{46BA3221-9A11-CF41-81E4-14B649FAFC75}" type="VALUE">
                      <a:rPr lang="en-US"/>
                      <a:pPr/>
                      <a:t>[VALUE]</a:t>
                    </a:fld>
                    <a:r>
                      <a:rPr lang="en-US" baseline="0"/>
                      <a:t> </a:t>
                    </a:r>
                    <a:r>
                      <a:rPr lang="en-US"/>
                      <a:t>  N = 251/286</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2-F047-8D4D-8918-2224E8185849}"/>
                </c:ext>
              </c:extLst>
            </c:dLbl>
            <c:dLbl>
              <c:idx val="5"/>
              <c:layout/>
              <c:tx>
                <c:rich>
                  <a:bodyPr/>
                  <a:lstStyle/>
                  <a:p>
                    <a:fld id="{F2DA306A-4B76-A849-B5CC-1BFA2A232814}" type="VALUE">
                      <a:rPr lang="en-US"/>
                      <a:pPr/>
                      <a:t>[VALUE]</a:t>
                    </a:fld>
                    <a:r>
                      <a:rPr lang="en-US" baseline="0"/>
                      <a:t>   </a:t>
                    </a:r>
                    <a:r>
                      <a:rPr lang="en-US">
                        <a:latin typeface="+mn-lt"/>
                      </a:rPr>
                      <a:t>N = 744/870</a:t>
                    </a:r>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F047-8D4D-8918-2224E81858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vs. Cohort Disagg.'!$B$3:$G$3</c:f>
              <c:strCache>
                <c:ptCount val="6"/>
                <c:pt idx="0">
                  <c:v>First Generation</c:v>
                </c:pt>
                <c:pt idx="1">
                  <c:v>Low SES*</c:v>
                </c:pt>
                <c:pt idx="2">
                  <c:v>Native Hawaiian/Pacific Islander</c:v>
                </c:pt>
                <c:pt idx="3">
                  <c:v>African American</c:v>
                </c:pt>
                <c:pt idx="4">
                  <c:v>Hispanic</c:v>
                </c:pt>
                <c:pt idx="5">
                  <c:v>All</c:v>
                </c:pt>
              </c:strCache>
            </c:strRef>
          </c:cat>
          <c:val>
            <c:numRef>
              <c:f>'PT vs. Cohort Disagg.'!$B$6:$G$6</c:f>
              <c:numCache>
                <c:formatCode>0.00%</c:formatCode>
                <c:ptCount val="6"/>
                <c:pt idx="0">
                  <c:v>0.84870000000000001</c:v>
                </c:pt>
                <c:pt idx="1">
                  <c:v>0.86980000000000002</c:v>
                </c:pt>
                <c:pt idx="2">
                  <c:v>0.92310000000000003</c:v>
                </c:pt>
                <c:pt idx="3">
                  <c:v>0.78820000000000001</c:v>
                </c:pt>
                <c:pt idx="4">
                  <c:v>0.87760000000000005</c:v>
                </c:pt>
                <c:pt idx="5">
                  <c:v>0.85499999999999998</c:v>
                </c:pt>
              </c:numCache>
            </c:numRef>
          </c:val>
          <c:extLst>
            <c:ext xmlns:c16="http://schemas.microsoft.com/office/drawing/2014/chart" uri="{C3380CC4-5D6E-409C-BE32-E72D297353CC}">
              <c16:uniqueId val="{00000014-F047-8D4D-8918-2224E8185849}"/>
            </c:ext>
          </c:extLst>
        </c:ser>
        <c:dLbls>
          <c:showLegendKey val="0"/>
          <c:showVal val="0"/>
          <c:showCatName val="0"/>
          <c:showSerName val="0"/>
          <c:showPercent val="0"/>
          <c:showBubbleSize val="0"/>
        </c:dLbls>
        <c:gapWidth val="60"/>
        <c:axId val="-949081920"/>
        <c:axId val="-949079088"/>
      </c:barChart>
      <c:catAx>
        <c:axId val="-9490819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949079088"/>
        <c:crosses val="autoZero"/>
        <c:auto val="0"/>
        <c:lblAlgn val="ctr"/>
        <c:lblOffset val="100"/>
        <c:noMultiLvlLbl val="0"/>
      </c:catAx>
      <c:valAx>
        <c:axId val="-949079088"/>
        <c:scaling>
          <c:orientation val="minMax"/>
          <c:max val="0.95"/>
          <c:min val="0.3"/>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in"/>
        <c:tickLblPos val="nextTo"/>
        <c:spPr>
          <a:noFill/>
          <a:ln>
            <a:solidFill>
              <a:schemeClr val="accent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4908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baseline="0">
                <a:solidFill>
                  <a:srgbClr val="C00000"/>
                </a:solidFill>
                <a:latin typeface="+mn-lt"/>
                <a:ea typeface="+mn-ea"/>
                <a:cs typeface="+mn-cs"/>
              </a:defRPr>
            </a:pPr>
            <a:r>
              <a:rPr lang="en-US" sz="2600">
                <a:solidFill>
                  <a:srgbClr val="C00000"/>
                </a:solidFill>
              </a:rPr>
              <a:t>Impact: UNLV Retention Rates 1st year to 3rd year,</a:t>
            </a:r>
            <a:r>
              <a:rPr lang="en-US" sz="2600" baseline="0">
                <a:solidFill>
                  <a:srgbClr val="C00000"/>
                </a:solidFill>
              </a:rPr>
              <a:t> 2015-2017</a:t>
            </a:r>
            <a:endParaRPr lang="en-US" sz="2600">
              <a:solidFill>
                <a:srgbClr val="C00000"/>
              </a:solidFill>
            </a:endParaRPr>
          </a:p>
        </c:rich>
      </c:tx>
      <c:layout>
        <c:manualLayout>
          <c:xMode val="edge"/>
          <c:yMode val="edge"/>
          <c:x val="0.126235928159037"/>
          <c:y val="1.6002688115589001E-2"/>
        </c:manualLayout>
      </c:layout>
      <c:overlay val="0"/>
      <c:spPr>
        <a:noFill/>
        <a:ln>
          <a:noFill/>
        </a:ln>
        <a:effectLst/>
      </c:spPr>
    </c:title>
    <c:autoTitleDeleted val="0"/>
    <c:plotArea>
      <c:layout>
        <c:manualLayout>
          <c:layoutTarget val="inner"/>
          <c:xMode val="edge"/>
          <c:yMode val="edge"/>
          <c:x val="0.201282706019911"/>
          <c:y val="0.104126257429069"/>
          <c:w val="0.75455631121531896"/>
          <c:h val="0.47674718900878132"/>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B58BDD"/>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ACD-4A4F-84C5-E0DD31A201E9}"/>
              </c:ext>
            </c:extLst>
          </c:dPt>
          <c:dPt>
            <c:idx val="1"/>
            <c:invertIfNegative val="0"/>
            <c:bubble3D val="0"/>
            <c:spPr>
              <a:solidFill>
                <a:srgbClr val="FF264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ACD-4A4F-84C5-E0DD31A201E9}"/>
              </c:ext>
            </c:extLst>
          </c:dPt>
          <c:dPt>
            <c:idx val="2"/>
            <c:invertIfNegative val="0"/>
            <c:bubble3D val="0"/>
            <c:spPr>
              <a:solidFill>
                <a:srgbClr val="06D6FF"/>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ACD-4A4F-84C5-E0DD31A201E9}"/>
              </c:ext>
            </c:extLst>
          </c:dPt>
          <c:dLbls>
            <c:dLbl>
              <c:idx val="0"/>
              <c:layout>
                <c:manualLayout>
                  <c:x val="-0.3025306064929803"/>
                  <c:y val="9.2592592592592622E-3"/>
                </c:manualLayout>
              </c:layout>
              <c:tx>
                <c:rich>
                  <a:bodyPr rot="0" spcFirstLastPara="1" vertOverflow="ellipsis" vert="horz" wrap="square" lIns="38100" tIns="19050" rIns="38100" bIns="19050" anchor="ctr" anchorCtr="0">
                    <a:noAutofit/>
                  </a:bodyPr>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chemeClr val="tx1"/>
                        </a:solidFill>
                        <a:latin typeface="+mn-lt"/>
                        <a:ea typeface="+mn-ea"/>
                        <a:cs typeface="+mn-cs"/>
                      </a:defRPr>
                    </a:pPr>
                    <a:r>
                      <a:rPr lang="en-US" sz="2400" b="1" dirty="0">
                        <a:solidFill>
                          <a:schemeClr val="tx1"/>
                        </a:solidFill>
                      </a:rPr>
                      <a:t>                         </a:t>
                    </a:r>
                    <a:fld id="{C01A05C6-1617-5849-B87C-E3178045E302}" type="VALUE">
                      <a:rPr lang="en-US" sz="2400" b="1"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chemeClr val="tx1"/>
                          </a:solidFill>
                          <a:latin typeface="+mn-lt"/>
                          <a:ea typeface="+mn-ea"/>
                          <a:cs typeface="+mn-cs"/>
                        </a:defRPr>
                      </a:pPr>
                      <a:t>[VALUE]</a:t>
                    </a:fld>
                    <a:r>
                      <a:rPr lang="en-US" sz="2400" b="1" dirty="0">
                        <a:solidFill>
                          <a:schemeClr val="tx1"/>
                        </a:solidFill>
                      </a:rPr>
                      <a:t> </a:t>
                    </a:r>
                    <a:r>
                      <a:rPr lang="en-US" sz="2400" b="1" i="0" u="none" strike="noStrike" kern="1200" baseline="0" dirty="0">
                        <a:solidFill>
                          <a:schemeClr val="tx1"/>
                        </a:solidFill>
                      </a:rPr>
                      <a:t>N = </a:t>
                    </a:r>
                    <a:r>
                      <a:rPr lang="en-US" sz="2400" b="1" i="0" u="none" strike="noStrike" kern="1200" baseline="0" dirty="0" smtClean="0">
                        <a:solidFill>
                          <a:schemeClr val="tx1"/>
                        </a:solidFill>
                      </a:rPr>
                      <a:t>,</a:t>
                    </a:r>
                    <a:r>
                      <a:rPr lang="en-US" sz="2400" b="1" i="0" u="none" strike="noStrike" kern="1200" baseline="0" dirty="0">
                        <a:solidFill>
                          <a:schemeClr val="tx1"/>
                        </a:solidFill>
                      </a:rPr>
                      <a:t>781/2,788</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4644042523208089"/>
                      <c:h val="0.116440329218107"/>
                    </c:manualLayout>
                  </c15:layout>
                  <c15:dlblFieldTable/>
                  <c15:showDataLabelsRange val="0"/>
                </c:ext>
                <c:ext xmlns:c16="http://schemas.microsoft.com/office/drawing/2014/chart" uri="{C3380CC4-5D6E-409C-BE32-E72D297353CC}">
                  <c16:uniqueId val="{00000001-1ACD-4A4F-84C5-E0DD31A201E9}"/>
                </c:ext>
              </c:extLst>
            </c:dLbl>
            <c:dLbl>
              <c:idx val="1"/>
              <c:layout>
                <c:manualLayout>
                  <c:x val="-0.25522446229456219"/>
                  <c:y val="-4.1152263374485219E-3"/>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r>
                      <a:rPr lang="en-US" sz="2400" dirty="0">
                        <a:latin typeface="+mn-lt"/>
                      </a:rPr>
                      <a:t>             </a:t>
                    </a:r>
                    <a:fld id="{65483B61-03D3-C44E-B32F-595F6C82173B}" type="VALUE">
                      <a:rPr lang="en-US" sz="2400" smtClean="0">
                        <a:latin typeface="+mn-lt"/>
                      </a:rPr>
                      <a:pPr>
                        <a:defRPr sz="2400" b="1" i="0" u="none" strike="noStrike" kern="1200" baseline="0">
                          <a:solidFill>
                            <a:schemeClr val="tx1"/>
                          </a:solidFill>
                          <a:latin typeface="+mn-lt"/>
                          <a:ea typeface="+mn-ea"/>
                          <a:cs typeface="+mn-cs"/>
                        </a:defRPr>
                      </a:pPr>
                      <a:t>[VALUE]</a:t>
                    </a:fld>
                    <a:r>
                      <a:rPr lang="en-US" sz="2400" baseline="0" dirty="0"/>
                      <a:t> </a:t>
                    </a:r>
                    <a:r>
                      <a:rPr lang="en-US" sz="2400" dirty="0">
                        <a:latin typeface="+mn-lt"/>
                      </a:rPr>
                      <a:t>N = 2,458/3,658</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45701315859007546"/>
                      <c:h val="8.3432487605715949E-2"/>
                    </c:manualLayout>
                  </c15:layout>
                  <c15:dlblFieldTable/>
                  <c15:showDataLabelsRange val="0"/>
                </c:ext>
                <c:ext xmlns:c16="http://schemas.microsoft.com/office/drawing/2014/chart" uri="{C3380CC4-5D6E-409C-BE32-E72D297353CC}">
                  <c16:uniqueId val="{00000003-1ACD-4A4F-84C5-E0DD31A201E9}"/>
                </c:ext>
              </c:extLst>
            </c:dLbl>
            <c:dLbl>
              <c:idx val="2"/>
              <c:layout>
                <c:manualLayout>
                  <c:x val="-0.25745098557311213"/>
                  <c:y val="0"/>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r>
                      <a:rPr lang="en-US" sz="2400" dirty="0">
                        <a:latin typeface="+mn-lt"/>
                      </a:rPr>
                      <a:t>        </a:t>
                    </a:r>
                    <a:fld id="{5F9A0307-C51E-BD4E-9D42-7F022E074D79}" type="VALUE">
                      <a:rPr lang="en-US" sz="2400" smtClean="0">
                        <a:latin typeface="+mn-lt"/>
                      </a:rPr>
                      <a:pPr>
                        <a:defRPr sz="2400" b="1" i="0" u="none" strike="noStrike" kern="1200" baseline="0">
                          <a:solidFill>
                            <a:schemeClr val="tx1"/>
                          </a:solidFill>
                          <a:latin typeface="+mn-lt"/>
                          <a:ea typeface="+mn-ea"/>
                          <a:cs typeface="+mn-cs"/>
                        </a:defRPr>
                      </a:pPr>
                      <a:t>[VALUE]</a:t>
                    </a:fld>
                    <a:r>
                      <a:rPr lang="en-US" sz="2400" dirty="0">
                        <a:latin typeface="+mn-lt"/>
                      </a:rPr>
                      <a:t>    N = 677/870</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44710731208934451"/>
                      <c:h val="8.3432487605715949E-2"/>
                    </c:manualLayout>
                  </c15:layout>
                  <c15:dlblFieldTable/>
                  <c15:showDataLabelsRange val="0"/>
                </c:ext>
                <c:ext xmlns:c16="http://schemas.microsoft.com/office/drawing/2014/chart" uri="{C3380CC4-5D6E-409C-BE32-E72D297353CC}">
                  <c16:uniqueId val="{00000005-1ACD-4A4F-84C5-E0DD31A201E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'Primarily vs. Cohort Retention'!$A$2:$A$4</c:f>
              <c:strCache>
                <c:ptCount val="3"/>
                <c:pt idx="0">
                  <c:v>Cohort 2158 w/o PT</c:v>
                </c:pt>
                <c:pt idx="1">
                  <c:v>Cohort 2158</c:v>
                </c:pt>
                <c:pt idx="2">
                  <c:v>Primarily Transparent</c:v>
                </c:pt>
              </c:strCache>
            </c:strRef>
          </c:cat>
          <c:val>
            <c:numRef>
              <c:f>'Primarily vs. Cohort Retention'!$B$2:$B$4</c:f>
              <c:numCache>
                <c:formatCode>0.00%</c:formatCode>
                <c:ptCount val="3"/>
                <c:pt idx="0">
                  <c:v>0.63880000000000003</c:v>
                </c:pt>
                <c:pt idx="1">
                  <c:v>0.67200000000000004</c:v>
                </c:pt>
                <c:pt idx="2">
                  <c:v>0.77800000000000002</c:v>
                </c:pt>
              </c:numCache>
            </c:numRef>
          </c:val>
          <c:extLst>
            <c:ext xmlns:c16="http://schemas.microsoft.com/office/drawing/2014/chart" uri="{C3380CC4-5D6E-409C-BE32-E72D297353CC}">
              <c16:uniqueId val="{00000006-1ACD-4A4F-84C5-E0DD31A201E9}"/>
            </c:ext>
          </c:extLst>
        </c:ser>
        <c:dLbls>
          <c:showLegendKey val="0"/>
          <c:showVal val="0"/>
          <c:showCatName val="0"/>
          <c:showSerName val="0"/>
          <c:showPercent val="0"/>
          <c:showBubbleSize val="0"/>
        </c:dLbls>
        <c:gapWidth val="115"/>
        <c:overlap val="-20"/>
        <c:axId val="-436146432"/>
        <c:axId val="-680564096"/>
      </c:barChart>
      <c:catAx>
        <c:axId val="-4361464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680564096"/>
        <c:crosses val="autoZero"/>
        <c:auto val="1"/>
        <c:lblAlgn val="ctr"/>
        <c:lblOffset val="100"/>
        <c:noMultiLvlLbl val="0"/>
      </c:catAx>
      <c:valAx>
        <c:axId val="-680564096"/>
        <c:scaling>
          <c:orientation val="minMax"/>
          <c:max val="0.8"/>
          <c:min val="0.3"/>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in"/>
        <c:tickLblPos val="nextTo"/>
        <c:spPr>
          <a:noFill/>
          <a:ln>
            <a:solidFill>
              <a:schemeClr val="accent1"/>
            </a:solid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36146432"/>
        <c:crosses val="autoZero"/>
        <c:crossBetween val="between"/>
        <c:minorUnit val="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0.01179</cdr:x>
      <cdr:y>0.74642</cdr:y>
    </cdr:from>
    <cdr:to>
      <cdr:x>0.95324</cdr:x>
      <cdr:y>0.99519</cdr:y>
    </cdr:to>
    <cdr:sp macro="" textlink="">
      <cdr:nvSpPr>
        <cdr:cNvPr id="3" name="TextBox 2"/>
        <cdr:cNvSpPr txBox="1"/>
      </cdr:nvSpPr>
      <cdr:spPr>
        <a:xfrm xmlns:a="http://schemas.openxmlformats.org/drawingml/2006/main">
          <a:off x="99153" y="4010096"/>
          <a:ext cx="7917076" cy="13365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500" b="1" dirty="0">
              <a:solidFill>
                <a:srgbClr val="06D6FF"/>
              </a:solidFill>
            </a:rPr>
            <a:t>Blue: </a:t>
          </a:r>
          <a:r>
            <a:rPr lang="en-US" sz="1500" dirty="0">
              <a:solidFill>
                <a:schemeClr val="tx1"/>
              </a:solidFill>
            </a:rPr>
            <a:t>UNLV first-time, full-time 1st year students in 2015-2016 enrolled in "primarily transparent" courses in Fall 2015</a:t>
          </a:r>
          <a:r>
            <a:rPr lang="en-US" sz="1500" baseline="0" dirty="0">
              <a:solidFill>
                <a:schemeClr val="tx1"/>
              </a:solidFill>
            </a:rPr>
            <a:t> </a:t>
          </a:r>
          <a:r>
            <a:rPr lang="en-US" sz="1500" dirty="0">
              <a:solidFill>
                <a:schemeClr val="tx1"/>
              </a:solidFill>
            </a:rPr>
            <a:t>or Spring 2016, </a:t>
          </a:r>
        </a:p>
        <a:p xmlns:a="http://schemas.openxmlformats.org/drawingml/2006/main">
          <a:r>
            <a:rPr lang="en-US" sz="1500" dirty="0">
              <a:solidFill>
                <a:schemeClr val="tx1"/>
              </a:solidFill>
            </a:rPr>
            <a:t>           retained 10/2016</a:t>
          </a:r>
          <a:endParaRPr lang="en-US" sz="1500" i="0" dirty="0">
            <a:solidFill>
              <a:schemeClr val="tx1"/>
            </a:solidFill>
          </a:endParaRPr>
        </a:p>
        <a:p xmlns:a="http://schemas.openxmlformats.org/drawingml/2006/main">
          <a:r>
            <a:rPr lang="en-US" sz="1500" b="1" i="0" dirty="0">
              <a:solidFill>
                <a:srgbClr val="FF2640"/>
              </a:solidFill>
            </a:rPr>
            <a:t>Red:</a:t>
          </a:r>
          <a:r>
            <a:rPr lang="en-US" sz="1500" b="1" i="0" baseline="0" dirty="0">
              <a:solidFill>
                <a:srgbClr val="FF2640"/>
              </a:solidFill>
            </a:rPr>
            <a:t>  </a:t>
          </a:r>
          <a:r>
            <a:rPr lang="en-US" sz="1500" i="0" baseline="0" dirty="0">
              <a:solidFill>
                <a:schemeClr val="tx1"/>
              </a:solidFill>
            </a:rPr>
            <a:t>All UNLV first-time, full-time 1st year students in 2015-2016, including those in "primarily transparent" courses, retained 10/2016</a:t>
          </a:r>
        </a:p>
        <a:p xmlns:a="http://schemas.openxmlformats.org/drawingml/2006/main">
          <a:r>
            <a:rPr lang="en-US" sz="1500" b="1" i="0" baseline="0" dirty="0">
              <a:solidFill>
                <a:srgbClr val="B58BDD"/>
              </a:solidFill>
            </a:rPr>
            <a:t>Purple: </a:t>
          </a:r>
          <a:r>
            <a:rPr lang="en-US" sz="1500" i="0" baseline="0" dirty="0">
              <a:solidFill>
                <a:schemeClr val="tx1"/>
              </a:solidFill>
            </a:rPr>
            <a:t>UNLV first-time, full-time 1st year students in 2015-2016, </a:t>
          </a:r>
          <a:r>
            <a:rPr lang="en-US" sz="1500" b="1" i="0" baseline="0" dirty="0">
              <a:solidFill>
                <a:schemeClr val="tx1"/>
              </a:solidFill>
            </a:rPr>
            <a:t>excluding</a:t>
          </a:r>
          <a:r>
            <a:rPr lang="en-US" sz="1500" i="0" baseline="0" dirty="0">
              <a:solidFill>
                <a:schemeClr val="tx1"/>
              </a:solidFill>
            </a:rPr>
            <a:t> those in "primarily transparent" courses, retained 10/2016</a:t>
          </a:r>
        </a:p>
        <a:p xmlns:a="http://schemas.openxmlformats.org/drawingml/2006/main">
          <a:r>
            <a:rPr lang="en-US" sz="1500" i="0" baseline="0" dirty="0">
              <a:solidFill>
                <a:schemeClr val="tx1"/>
              </a:solidFill>
            </a:rPr>
            <a:t>                                                                                        (Sources: TILT Survey; UNLV Data Warehouse/Office of Decision Support, 10/23/2017)</a:t>
          </a:r>
        </a:p>
        <a:p xmlns:a="http://schemas.openxmlformats.org/drawingml/2006/main">
          <a:endParaRPr lang="en-US" sz="1500" i="0" baseline="0" dirty="0">
            <a:solidFill>
              <a:srgbClr val="E9ABD4"/>
            </a:solidFill>
          </a:endParaRPr>
        </a:p>
        <a:p xmlns:a="http://schemas.openxmlformats.org/drawingml/2006/main">
          <a:endParaRPr lang="en-US" sz="15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0.77237</cdr:y>
    </cdr:from>
    <cdr:to>
      <cdr:x>1</cdr:x>
      <cdr:y>0.99654</cdr:y>
    </cdr:to>
    <cdr:sp macro="" textlink="">
      <cdr:nvSpPr>
        <cdr:cNvPr id="2" name="TextBox 1"/>
        <cdr:cNvSpPr txBox="1"/>
      </cdr:nvSpPr>
      <cdr:spPr>
        <a:xfrm xmlns:a="http://schemas.openxmlformats.org/drawingml/2006/main">
          <a:off x="0" y="5280685"/>
          <a:ext cx="12090400" cy="15326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solidFill>
                <a:srgbClr val="06D6FF"/>
              </a:solidFill>
            </a:rPr>
            <a:t>Blue: </a:t>
          </a:r>
          <a:r>
            <a:rPr lang="en-US" sz="1600" dirty="0">
              <a:solidFill>
                <a:schemeClr val="tx1"/>
              </a:solidFill>
            </a:rPr>
            <a:t>UNLV first-time, full-time 1st year students in 2015-2016 enrolled in "primarily transparent" courses in Fall </a:t>
          </a:r>
          <a:r>
            <a:rPr lang="en-US" sz="1500" dirty="0">
              <a:solidFill>
                <a:schemeClr val="tx1"/>
              </a:solidFill>
            </a:rPr>
            <a:t>2015</a:t>
          </a:r>
          <a:r>
            <a:rPr lang="en-US" sz="1600" dirty="0">
              <a:solidFill>
                <a:schemeClr val="tx1"/>
              </a:solidFill>
            </a:rPr>
            <a:t> or </a:t>
          </a:r>
        </a:p>
        <a:p xmlns:a="http://schemas.openxmlformats.org/drawingml/2006/main">
          <a:r>
            <a:rPr lang="en-US" sz="1600" dirty="0">
              <a:solidFill>
                <a:schemeClr val="tx1"/>
              </a:solidFill>
            </a:rPr>
            <a:t>Spring 2016, who were retained in October 2016</a:t>
          </a:r>
        </a:p>
        <a:p xmlns:a="http://schemas.openxmlformats.org/drawingml/2006/main">
          <a:r>
            <a:rPr lang="en-US" sz="1600" b="1" i="0" dirty="0">
              <a:solidFill>
                <a:srgbClr val="FF2640"/>
              </a:solidFill>
            </a:rPr>
            <a:t>Red:</a:t>
          </a:r>
          <a:r>
            <a:rPr lang="en-US" sz="1600" b="1" i="0" baseline="0" dirty="0">
              <a:solidFill>
                <a:srgbClr val="FF2640"/>
              </a:solidFill>
            </a:rPr>
            <a:t> </a:t>
          </a:r>
          <a:r>
            <a:rPr lang="en-US" sz="1600" i="0" baseline="0" dirty="0">
              <a:solidFill>
                <a:schemeClr val="tx1"/>
              </a:solidFill>
            </a:rPr>
            <a:t>All UNLV first-time, full-time 1st year students in 2015-2016, retained in October 2016</a:t>
          </a:r>
        </a:p>
        <a:p xmlns:a="http://schemas.openxmlformats.org/drawingml/2006/main">
          <a:r>
            <a:rPr lang="en-US" sz="1600" b="1" i="0" baseline="0" dirty="0">
              <a:solidFill>
                <a:srgbClr val="B58BDD"/>
              </a:solidFill>
            </a:rPr>
            <a:t>Purple:</a:t>
          </a:r>
          <a:r>
            <a:rPr lang="en-US" sz="1600" b="1" i="0" baseline="0" dirty="0">
              <a:solidFill>
                <a:srgbClr val="8D6CB8"/>
              </a:solidFill>
            </a:rPr>
            <a:t> </a:t>
          </a:r>
          <a:r>
            <a:rPr lang="en-US" sz="1600" i="0" baseline="0" dirty="0">
              <a:solidFill>
                <a:schemeClr val="tx1"/>
              </a:solidFill>
            </a:rPr>
            <a:t>All UNLV first-time, full-time 1st year students in 2015-2016, </a:t>
          </a:r>
          <a:r>
            <a:rPr lang="en-US" sz="1600" b="1" i="0" baseline="0" dirty="0">
              <a:solidFill>
                <a:schemeClr val="tx1"/>
              </a:solidFill>
            </a:rPr>
            <a:t>excluding</a:t>
          </a:r>
          <a:r>
            <a:rPr lang="en-US" sz="1600" i="0" baseline="0" dirty="0">
              <a:solidFill>
                <a:schemeClr val="tx1"/>
              </a:solidFill>
            </a:rPr>
            <a:t> those in "primarily transparent" courses,</a:t>
          </a:r>
          <a:r>
            <a:rPr lang="en-US" sz="1600" i="0" dirty="0">
              <a:solidFill>
                <a:schemeClr val="tx1"/>
              </a:solidFill>
            </a:rPr>
            <a:t> </a:t>
          </a:r>
          <a:r>
            <a:rPr lang="en-US" sz="1600" i="0" baseline="0" dirty="0">
              <a:solidFill>
                <a:schemeClr val="tx1"/>
              </a:solidFill>
            </a:rPr>
            <a:t>retained </a:t>
          </a:r>
        </a:p>
        <a:p xmlns:a="http://schemas.openxmlformats.org/drawingml/2006/main">
          <a:r>
            <a:rPr lang="en-US" sz="1600" i="0" baseline="0" dirty="0">
              <a:solidFill>
                <a:schemeClr val="tx1"/>
              </a:solidFill>
            </a:rPr>
            <a:t>in October 2016</a:t>
          </a:r>
          <a:r>
            <a:rPr lang="en-US" sz="1600" i="0" dirty="0">
              <a:solidFill>
                <a:schemeClr val="tx1"/>
              </a:solidFill>
            </a:rPr>
            <a:t>                         </a:t>
          </a:r>
        </a:p>
        <a:p xmlns:a="http://schemas.openxmlformats.org/drawingml/2006/main">
          <a:r>
            <a:rPr lang="en-US" sz="1600" i="0" baseline="0" dirty="0">
              <a:solidFill>
                <a:schemeClr val="tx1"/>
              </a:solidFill>
            </a:rPr>
            <a:t>*Low SES - received a Pell Grant and/or self-identified by income level on </a:t>
          </a:r>
          <a:r>
            <a:rPr lang="en-US" sz="1600" i="1" baseline="0" dirty="0">
              <a:solidFill>
                <a:schemeClr val="tx1"/>
              </a:solidFill>
            </a:rPr>
            <a:t>TILT</a:t>
          </a:r>
          <a:r>
            <a:rPr lang="en-US" sz="1600" i="0" baseline="0" dirty="0">
              <a:solidFill>
                <a:schemeClr val="tx1"/>
              </a:solidFill>
            </a:rPr>
            <a:t> survey</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600" i="0" baseline="0" dirty="0">
              <a:solidFill>
                <a:schemeClr val="tx1"/>
              </a:solidFill>
            </a:rPr>
            <a:t>(Sources: TILT Survey; UNLV Data Warehouse/Office of Decision Support, 10/23/2017)</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0.02013</cdr:x>
      <cdr:y>0.67901</cdr:y>
    </cdr:from>
    <cdr:to>
      <cdr:x>0.9909</cdr:x>
      <cdr:y>0.97531</cdr:y>
    </cdr:to>
    <cdr:sp macro="" textlink="">
      <cdr:nvSpPr>
        <cdr:cNvPr id="2" name="TextBox 1"/>
        <cdr:cNvSpPr txBox="1"/>
      </cdr:nvSpPr>
      <cdr:spPr>
        <a:xfrm xmlns:a="http://schemas.openxmlformats.org/drawingml/2006/main">
          <a:off x="228600" y="4191000"/>
          <a:ext cx="11021880" cy="1828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550" b="0" dirty="0">
              <a:solidFill>
                <a:srgbClr val="06D6FF"/>
              </a:solidFill>
            </a:rPr>
            <a:t>Blue: </a:t>
          </a:r>
          <a:r>
            <a:rPr lang="en-US" sz="1550" b="0" dirty="0">
              <a:solidFill>
                <a:schemeClr val="tx1"/>
              </a:solidFill>
            </a:rPr>
            <a:t>UNLV first-time, full-time 1st year students in 2015-2016 enrolled in "primarily transparent" courses in Fall 2015</a:t>
          </a:r>
          <a:r>
            <a:rPr lang="en-US" sz="1550" b="0" baseline="0" dirty="0">
              <a:solidFill>
                <a:schemeClr val="tx1"/>
              </a:solidFill>
            </a:rPr>
            <a:t> </a:t>
          </a:r>
          <a:r>
            <a:rPr lang="en-US" sz="1550" b="0" dirty="0">
              <a:solidFill>
                <a:schemeClr val="tx1"/>
              </a:solidFill>
            </a:rPr>
            <a:t>or Spring 2016,</a:t>
          </a:r>
        </a:p>
        <a:p xmlns:a="http://schemas.openxmlformats.org/drawingml/2006/main">
          <a:r>
            <a:rPr lang="en-US" sz="1550" b="0" dirty="0">
              <a:solidFill>
                <a:schemeClr val="tx1"/>
              </a:solidFill>
            </a:rPr>
            <a:t>         </a:t>
          </a:r>
          <a:r>
            <a:rPr lang="en-US" sz="1550" b="0" baseline="0" dirty="0">
              <a:solidFill>
                <a:schemeClr val="tx1"/>
              </a:solidFill>
            </a:rPr>
            <a:t> </a:t>
          </a:r>
          <a:r>
            <a:rPr lang="en-US" sz="1550" b="0" dirty="0">
              <a:solidFill>
                <a:schemeClr val="tx1"/>
              </a:solidFill>
            </a:rPr>
            <a:t> retained 10/2017</a:t>
          </a:r>
        </a:p>
        <a:p xmlns:a="http://schemas.openxmlformats.org/drawingml/2006/main">
          <a:r>
            <a:rPr lang="en-US" sz="1550" b="0" i="0" dirty="0">
              <a:solidFill>
                <a:srgbClr val="FF2640"/>
              </a:solidFill>
            </a:rPr>
            <a:t>Red:</a:t>
          </a:r>
          <a:r>
            <a:rPr lang="en-US" sz="1550" b="0" i="0" baseline="0" dirty="0">
              <a:solidFill>
                <a:srgbClr val="FF2640"/>
              </a:solidFill>
            </a:rPr>
            <a:t>  </a:t>
          </a:r>
          <a:r>
            <a:rPr lang="en-US" sz="1550" b="0" i="0" baseline="0" dirty="0">
              <a:solidFill>
                <a:schemeClr val="tx1"/>
              </a:solidFill>
            </a:rPr>
            <a:t>All UNLV first-time, full-time 1st year students in 2015-2016, including those in 2015-2016 "primarily transparent" courses,</a:t>
          </a:r>
        </a:p>
        <a:p xmlns:a="http://schemas.openxmlformats.org/drawingml/2006/main">
          <a:r>
            <a:rPr lang="en-US" sz="1550" dirty="0">
              <a:solidFill>
                <a:schemeClr val="tx1"/>
              </a:solidFill>
            </a:rPr>
            <a:t>          </a:t>
          </a:r>
          <a:r>
            <a:rPr lang="en-US" sz="1550" b="0" i="0" baseline="0" dirty="0">
              <a:solidFill>
                <a:schemeClr val="tx1"/>
              </a:solidFill>
            </a:rPr>
            <a:t> retained 10/2017</a:t>
          </a:r>
        </a:p>
        <a:p xmlns:a="http://schemas.openxmlformats.org/drawingml/2006/main">
          <a:r>
            <a:rPr lang="en-US" sz="1550" b="0" i="0" baseline="0" dirty="0">
              <a:solidFill>
                <a:srgbClr val="B58BDD"/>
              </a:solidFill>
            </a:rPr>
            <a:t>Purple: </a:t>
          </a:r>
          <a:r>
            <a:rPr lang="en-US" sz="1550" b="0" i="0" baseline="0" dirty="0">
              <a:solidFill>
                <a:schemeClr val="tx1"/>
              </a:solidFill>
            </a:rPr>
            <a:t>UNLV first-time, full-time 1st year students in 2015-2016, excluding those in 2015-2016 "primarily transparent" courses, </a:t>
          </a:r>
        </a:p>
        <a:p xmlns:a="http://schemas.openxmlformats.org/drawingml/2006/main">
          <a:r>
            <a:rPr lang="en-US" sz="1550" dirty="0">
              <a:solidFill>
                <a:schemeClr val="tx1"/>
              </a:solidFill>
            </a:rPr>
            <a:t>           </a:t>
          </a:r>
          <a:r>
            <a:rPr lang="en-US" sz="1550" b="0" i="0" baseline="0" dirty="0">
              <a:solidFill>
                <a:schemeClr val="tx1"/>
              </a:solidFill>
            </a:rPr>
            <a:t>retained 10/2017 </a:t>
          </a:r>
        </a:p>
        <a:p xmlns:a="http://schemas.openxmlformats.org/drawingml/2006/main">
          <a:r>
            <a:rPr lang="en-US" sz="1550" b="0" i="0" baseline="0" dirty="0">
              <a:solidFill>
                <a:schemeClr val="tx1"/>
              </a:solidFill>
            </a:rPr>
            <a:t>                                                           (Sources: TILT Survey; UNLV Data Warehouse/Office of Decision Support, 10/23/2017 and 03/02/2018)</a:t>
          </a:r>
          <a:endParaRPr lang="en-US" sz="1550" b="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This slide deck is a hybrid of their slide decks-- Jen Add the links so people can see the originals too.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Research shows these are the three most important predictors of student success: academic confidence, sense of belonging, sense of gaining employer-valued skills.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Credit to Martin Cockroft for this great explanation of the three terms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Calibri"/>
              <a:buNone/>
            </a:pPr>
            <a:r>
              <a:rPr lang="en" sz="1100">
                <a:solidFill>
                  <a:schemeClr val="dk1"/>
                </a:solidFill>
              </a:rPr>
              <a:t>*Confidence and belonging are predictors of increased persistence and higher grades.</a:t>
            </a:r>
            <a:endParaRPr sz="1100">
              <a:solidFill>
                <a:schemeClr val="dk1"/>
              </a:solidFill>
            </a:endParaRPr>
          </a:p>
          <a:p>
            <a:pPr marL="0" lvl="0" indent="0" algn="l" rtl="0">
              <a:lnSpc>
                <a:spcPct val="100000"/>
              </a:lnSpc>
              <a:spcBef>
                <a:spcPts val="0"/>
              </a:spcBef>
              <a:spcAft>
                <a:spcPts val="0"/>
              </a:spcAft>
              <a:buClr>
                <a:schemeClr val="dk1"/>
              </a:buClr>
              <a:buSzPts val="1100"/>
              <a:buFont typeface="Calibri"/>
              <a:buNone/>
            </a:pPr>
            <a:r>
              <a:rPr lang="en" sz="1100">
                <a:solidFill>
                  <a:schemeClr val="dk1"/>
                </a:solidFill>
              </a:rPr>
              <a:t>**Skills such as writing, collaborating, applying concepts to new situations, evaluating reliability of information, learning independently</a:t>
            </a:r>
            <a:endParaRPr sz="1100">
              <a:solidFill>
                <a:schemeClr val="dk1"/>
              </a:solidFill>
            </a:endParaRPr>
          </a:p>
          <a:p>
            <a:pPr marL="0" lvl="0" indent="0" algn="l" rtl="0">
              <a:lnSpc>
                <a:spcPct val="100000"/>
              </a:lnSpc>
              <a:spcBef>
                <a:spcPts val="0"/>
              </a:spcBef>
              <a:spcAft>
                <a:spcPts val="0"/>
              </a:spcAft>
              <a:buClr>
                <a:schemeClr val="dk1"/>
              </a:buClr>
              <a:buSzPts val="1100"/>
              <a:buFont typeface="Calibri"/>
              <a:buNone/>
            </a:pPr>
            <a:r>
              <a:rPr lang="en" sz="1100">
                <a:solidFill>
                  <a:schemeClr val="dk1"/>
                </a:solidFill>
              </a:rPr>
              <a:t>Note: The effect was larger for traditionally underserved students</a:t>
            </a:r>
            <a:endParaRPr sz="1100">
              <a:solidFill>
                <a:schemeClr val="dk1"/>
              </a:solidFill>
            </a:endParaRPr>
          </a:p>
          <a:p>
            <a:pPr marL="0" lvl="0" indent="0" algn="l" rtl="0">
              <a:lnSpc>
                <a:spcPct val="100000"/>
              </a:lnSpc>
              <a:spcBef>
                <a:spcPts val="0"/>
              </a:spcBef>
              <a:spcAft>
                <a:spcPts val="0"/>
              </a:spcAft>
              <a:buClr>
                <a:schemeClr val="dk1"/>
              </a:buClr>
              <a:buSzPts val="1100"/>
              <a:buFont typeface="Calibri"/>
              <a:buNone/>
            </a:pPr>
            <a:r>
              <a:rPr lang="en" sz="1100">
                <a:solidFill>
                  <a:schemeClr val="dk1"/>
                </a:solidFill>
              </a:rPr>
              <a:t>Winkelmes. Liberal Education 99, 2 (Spring 2013) Winkelmes et al. Peer Review 18, 1/2 (Winter/Spring 2016)</a:t>
            </a:r>
            <a:endParaRPr sz="110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a:p>
        </p:txBody>
      </p:sp>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At the TILT Summer Institute in 2018, Angela Rasmussen (Spokane CC) and Sally Heilstedt (LWTech) shared results of their student voices project on TILT. Students in a focus group were shown before and after examples of TILTed assignments and asked for their feedback. This is what they said about the after (TILTed) assignments.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Just receiving transparent instruction in 1 course. </a:t>
            </a:r>
            <a:endParaRPr/>
          </a:p>
          <a:p>
            <a:pPr marL="0" lvl="0" indent="0" algn="l" rtl="0">
              <a:lnSpc>
                <a:spcPct val="100000"/>
              </a:lnSpc>
              <a:spcBef>
                <a:spcPts val="0"/>
              </a:spcBef>
              <a:spcAft>
                <a:spcPts val="0"/>
              </a:spcAft>
              <a:buClr>
                <a:schemeClr val="dk1"/>
              </a:buClr>
              <a:buSzPts val="1100"/>
              <a:buFont typeface="Calibri"/>
              <a:buNone/>
            </a:pPr>
            <a:r>
              <a:rPr lang="en"/>
              <a:t>2 TILT-ed assignments</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Hence, 2,1,1 TILT</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2 assignments, 1 course, 1 quarter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Denise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Yilin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19" name="Google Shape;3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Congratulations! You’ve we see your commitment!</a:t>
            </a:r>
            <a:endParaRPr/>
          </a:p>
          <a:p>
            <a:pPr marL="0" lvl="0" indent="0" algn="l" rtl="0">
              <a:lnSpc>
                <a:spcPct val="100000"/>
              </a:lnSpc>
              <a:spcBef>
                <a:spcPts val="0"/>
              </a:spcBef>
              <a:spcAft>
                <a:spcPts val="0"/>
              </a:spcAft>
              <a:buClr>
                <a:schemeClr val="dk1"/>
              </a:buClr>
              <a:buSzPts val="1100"/>
              <a:buFont typeface="Calibri"/>
              <a:buNone/>
            </a:pPr>
            <a:r>
              <a:rPr lang="en"/>
              <a:t>You’ve navigate obstacles and hurdles …</a:t>
            </a:r>
            <a:endParaRPr/>
          </a:p>
          <a:p>
            <a:pPr marL="0" lvl="0" indent="0" algn="l" rtl="0">
              <a:lnSpc>
                <a:spcPct val="100000"/>
              </a:lnSpc>
              <a:spcBef>
                <a:spcPts val="0"/>
              </a:spcBef>
              <a:spcAft>
                <a:spcPts val="0"/>
              </a:spcAft>
              <a:buClr>
                <a:schemeClr val="dk1"/>
              </a:buClr>
              <a:buSzPts val="1100"/>
              <a:buFont typeface="Calibri"/>
              <a:buNone/>
            </a:pPr>
            <a:r>
              <a:rPr lang="en"/>
              <a:t>made it successfully to fall quarter! Here’s what you need to do now to ensure that your students loans are still covered so you’re not paying student loans the rest of your life. Here’s the things  you need to do to keep your scholarship.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What would you get out of meeting with your retention specialist? WHY and HOW</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Why you SHOULD register as soon as you can</a:t>
            </a:r>
            <a:endParaRPr/>
          </a:p>
          <a:p>
            <a:pPr marL="0" lvl="0" indent="0" algn="l" rtl="0">
              <a:lnSpc>
                <a:spcPct val="100000"/>
              </a:lnSpc>
              <a:spcBef>
                <a:spcPts val="0"/>
              </a:spcBef>
              <a:spcAft>
                <a:spcPts val="0"/>
              </a:spcAft>
              <a:buClr>
                <a:schemeClr val="dk1"/>
              </a:buClr>
              <a:buSzPts val="1100"/>
              <a:buFont typeface="Calibri"/>
              <a:buNone/>
            </a:pPr>
            <a:r>
              <a:rPr lang="en"/>
              <a:t>Classes fill up … get teh schedule you</a:t>
            </a:r>
            <a:endParaRPr/>
          </a:p>
          <a:p>
            <a:pPr marL="0" lvl="0" indent="0" algn="l" rtl="0">
              <a:lnSpc>
                <a:spcPct val="100000"/>
              </a:lnSpc>
              <a:spcBef>
                <a:spcPts val="0"/>
              </a:spcBef>
              <a:spcAft>
                <a:spcPts val="0"/>
              </a:spcAft>
              <a:buClr>
                <a:schemeClr val="dk1"/>
              </a:buClr>
              <a:buSzPts val="1100"/>
              <a:buFont typeface="Calibri"/>
              <a:buNone/>
            </a:pPr>
            <a:r>
              <a:rPr lang="en"/>
              <a:t>Best opportunity to get a scheule you’ll be happy if if you register early</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Define SAP … </a:t>
            </a:r>
            <a:endParaRPr/>
          </a:p>
          <a:p>
            <a:pPr marL="0" lvl="0" indent="0" algn="l" rtl="0">
              <a:lnSpc>
                <a:spcPct val="100000"/>
              </a:lnSpc>
              <a:spcBef>
                <a:spcPts val="0"/>
              </a:spcBef>
              <a:spcAft>
                <a:spcPts val="0"/>
              </a:spcAft>
              <a:buClr>
                <a:schemeClr val="dk1"/>
              </a:buClr>
              <a:buSzPts val="1100"/>
              <a:buFont typeface="Calibri"/>
              <a:buNone/>
            </a:pPr>
            <a:r>
              <a:rPr lang="en"/>
              <a:t>Milestones they MONEY IS TIED TO THIS! </a:t>
            </a:r>
            <a:endParaRPr/>
          </a:p>
          <a:p>
            <a:pPr marL="0" lvl="0" indent="0" algn="l" rtl="0">
              <a:lnSpc>
                <a:spcPct val="100000"/>
              </a:lnSpc>
              <a:spcBef>
                <a:spcPts val="0"/>
              </a:spcBef>
              <a:spcAft>
                <a:spcPts val="0"/>
              </a:spcAft>
              <a:buClr>
                <a:schemeClr val="dk1"/>
              </a:buClr>
              <a:buSzPts val="1100"/>
              <a:buFont typeface="Calibri"/>
              <a:buNone/>
            </a:pPr>
            <a:r>
              <a:rPr lang="en"/>
              <a:t>No one likes unpleasant surprises … </a:t>
            </a:r>
            <a:endParaRPr/>
          </a:p>
          <a:p>
            <a:pPr marL="0" lvl="0" indent="0" algn="l" rtl="0">
              <a:lnSpc>
                <a:spcPct val="100000"/>
              </a:lnSpc>
              <a:spcBef>
                <a:spcPts val="0"/>
              </a:spcBef>
              <a:spcAft>
                <a:spcPts val="0"/>
              </a:spcAft>
              <a:buClr>
                <a:schemeClr val="dk1"/>
              </a:buClr>
              <a:buSzPts val="1100"/>
              <a:buFont typeface="Calibri"/>
              <a:buNone/>
            </a:pPr>
            <a:r>
              <a:rPr lang="en"/>
              <a:t>We want to make sure your tuition is still paid for …</a:t>
            </a:r>
            <a:endParaRPr/>
          </a:p>
          <a:p>
            <a:pPr marL="0" lvl="0" indent="0" algn="l" rtl="0">
              <a:lnSpc>
                <a:spcPct val="100000"/>
              </a:lnSpc>
              <a:spcBef>
                <a:spcPts val="0"/>
              </a:spcBef>
              <a:spcAft>
                <a:spcPts val="0"/>
              </a:spcAft>
              <a:buClr>
                <a:schemeClr val="dk1"/>
              </a:buClr>
              <a:buSzPts val="1100"/>
              <a:buFont typeface="Calibri"/>
              <a:buNone/>
            </a:pPr>
            <a:r>
              <a:rPr lang="en"/>
              <a:t>Make sure you keep your tuition waiver so you’re not paying student loans for the rest of your life</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Knowledge: Student-centered reminder of what your retention specialist is and can do for you</a:t>
            </a:r>
            <a:endParaRPr/>
          </a:p>
          <a:p>
            <a:pPr marL="0" lvl="0" indent="0" algn="l" rtl="0">
              <a:lnSpc>
                <a:spcPct val="100000"/>
              </a:lnSpc>
              <a:spcBef>
                <a:spcPts val="0"/>
              </a:spcBef>
              <a:spcAft>
                <a:spcPts val="0"/>
              </a:spcAft>
              <a:buClr>
                <a:schemeClr val="dk1"/>
              </a:buClr>
              <a:buSzPts val="1100"/>
              <a:buFont typeface="Calibri"/>
              <a:buNone/>
            </a:pPr>
            <a:r>
              <a:rPr lang="en"/>
              <a:t>Mindsets around asking for help and when and why you reach out to teachers or staff</a:t>
            </a:r>
            <a:endParaRPr/>
          </a:p>
          <a:p>
            <a:pPr marL="0" lvl="0" indent="0" algn="l" rtl="0">
              <a:lnSpc>
                <a:spcPct val="100000"/>
              </a:lnSpc>
              <a:spcBef>
                <a:spcPts val="0"/>
              </a:spcBef>
              <a:spcAft>
                <a:spcPts val="0"/>
              </a:spcAft>
              <a:buClr>
                <a:schemeClr val="dk1"/>
              </a:buClr>
              <a:buSzPts val="1100"/>
              <a:buFont typeface="Calibri"/>
              <a:buNone/>
            </a:pPr>
            <a:r>
              <a:rPr lang="en"/>
              <a:t>Skills: Get familiar with asking for help; self-monitoring-- self tracking. Track and manage their to-do list</a:t>
            </a:r>
            <a:endParaRPr/>
          </a:p>
          <a:p>
            <a:pPr marL="0" lvl="0" indent="0" algn="l" rtl="0">
              <a:lnSpc>
                <a:spcPct val="100000"/>
              </a:lnSpc>
              <a:spcBef>
                <a:spcPts val="0"/>
              </a:spcBef>
              <a:spcAft>
                <a:spcPts val="0"/>
              </a:spcAft>
              <a:buClr>
                <a:schemeClr val="dk1"/>
              </a:buClr>
              <a:buSzPts val="1100"/>
              <a:buFont typeface="Calibri"/>
              <a:buNone/>
            </a:pPr>
            <a:r>
              <a:rPr lang="en"/>
              <a:t>Meeting their future goals in their life and their careers</a:t>
            </a:r>
            <a:endParaRPr/>
          </a:p>
          <a:p>
            <a:pPr marL="0" lvl="0" indent="0" algn="l" rtl="0">
              <a:lnSpc>
                <a:spcPct val="100000"/>
              </a:lnSpc>
              <a:spcBef>
                <a:spcPts val="0"/>
              </a:spcBef>
              <a:spcAft>
                <a:spcPts val="0"/>
              </a:spcAft>
              <a:buClr>
                <a:schemeClr val="dk1"/>
              </a:buClr>
              <a:buSzPts val="1100"/>
              <a:buFont typeface="Calibri"/>
              <a:buNone/>
            </a:pPr>
            <a:r>
              <a:rPr lang="en"/>
              <a:t>Free tuition</a:t>
            </a:r>
            <a:endParaRPr/>
          </a:p>
          <a:p>
            <a:pPr marL="0" lvl="0" indent="0" algn="l" rtl="0">
              <a:lnSpc>
                <a:spcPct val="100000"/>
              </a:lnSpc>
              <a:spcBef>
                <a:spcPts val="0"/>
              </a:spcBef>
              <a:spcAft>
                <a:spcPts val="0"/>
              </a:spcAft>
              <a:buClr>
                <a:schemeClr val="dk1"/>
              </a:buClr>
              <a:buSzPts val="1100"/>
              <a:buFont typeface="Calibri"/>
              <a:buNone/>
            </a:pPr>
            <a:r>
              <a:rPr lang="en"/>
              <a:t>Wrap around support</a:t>
            </a:r>
            <a:endParaRPr/>
          </a:p>
          <a:p>
            <a:pPr marL="0" lvl="0" indent="0" algn="l" rtl="0">
              <a:lnSpc>
                <a:spcPct val="100000"/>
              </a:lnSpc>
              <a:spcBef>
                <a:spcPts val="0"/>
              </a:spcBef>
              <a:spcAft>
                <a:spcPts val="0"/>
              </a:spcAft>
              <a:buClr>
                <a:schemeClr val="dk1"/>
              </a:buClr>
              <a:buSzPts val="1100"/>
              <a:buFont typeface="Calibri"/>
              <a:buNone/>
            </a:pPr>
            <a:r>
              <a:rPr lang="en"/>
              <a:t>They will lose their scholarship</a:t>
            </a:r>
            <a:endParaRPr/>
          </a:p>
          <a:p>
            <a:pPr marL="0" lvl="0" indent="0" algn="l" rtl="0">
              <a:lnSpc>
                <a:spcPct val="100000"/>
              </a:lnSpc>
              <a:spcBef>
                <a:spcPts val="0"/>
              </a:spcBef>
              <a:spcAft>
                <a:spcPts val="0"/>
              </a:spcAft>
              <a:buClr>
                <a:schemeClr val="dk1"/>
              </a:buClr>
              <a:buSzPts val="1100"/>
              <a:buFont typeface="Calibri"/>
              <a:buNone/>
            </a:pPr>
            <a:r>
              <a:rPr lang="en"/>
              <a:t>Maintain eligibility</a:t>
            </a:r>
            <a:endParaRPr/>
          </a:p>
          <a:p>
            <a:pPr marL="0" lvl="0" indent="0" algn="l" rtl="0">
              <a:lnSpc>
                <a:spcPct val="100000"/>
              </a:lnSpc>
              <a:spcBef>
                <a:spcPts val="0"/>
              </a:spcBef>
              <a:spcAft>
                <a:spcPts val="0"/>
              </a:spcAft>
              <a:buClr>
                <a:schemeClr val="dk1"/>
              </a:buClr>
              <a:buSzPts val="1100"/>
              <a:buFont typeface="Calibri"/>
              <a:buNone/>
            </a:pPr>
            <a:r>
              <a:rPr lang="en"/>
              <a:t>Direction on how to do the check-in</a:t>
            </a:r>
            <a:endParaRPr/>
          </a:p>
          <a:p>
            <a:pPr marL="0" lvl="0" indent="0" algn="l" rtl="0">
              <a:lnSpc>
                <a:spcPct val="100000"/>
              </a:lnSpc>
              <a:spcBef>
                <a:spcPts val="0"/>
              </a:spcBef>
              <a:spcAft>
                <a:spcPts val="0"/>
              </a:spcAft>
              <a:buClr>
                <a:schemeClr val="dk1"/>
              </a:buClr>
              <a:buSzPts val="1100"/>
              <a:buFont typeface="Calibri"/>
              <a:buNone/>
            </a:pPr>
            <a:r>
              <a:rPr lang="en"/>
              <a:t>Keeps the steps in one nice place for them to find</a:t>
            </a:r>
            <a:endParaRPr/>
          </a:p>
          <a:p>
            <a:pPr marL="0" lvl="0" indent="0" algn="l" rtl="0">
              <a:lnSpc>
                <a:spcPct val="100000"/>
              </a:lnSpc>
              <a:spcBef>
                <a:spcPts val="0"/>
              </a:spcBef>
              <a:spcAft>
                <a:spcPts val="0"/>
              </a:spcAft>
              <a:buClr>
                <a:schemeClr val="dk1"/>
              </a:buClr>
              <a:buSzPts val="1100"/>
              <a:buFont typeface="Calibri"/>
              <a:buNone/>
            </a:pPr>
            <a:r>
              <a:rPr lang="en"/>
              <a:t>Reminder these things need to happen because we all forget</a:t>
            </a:r>
            <a:endParaRPr/>
          </a:p>
          <a:p>
            <a:pPr marL="0" lvl="0" indent="0" algn="l" rtl="0">
              <a:lnSpc>
                <a:spcPct val="100000"/>
              </a:lnSpc>
              <a:spcBef>
                <a:spcPts val="0"/>
              </a:spcBef>
              <a:spcAft>
                <a:spcPts val="0"/>
              </a:spcAft>
              <a:buClr>
                <a:schemeClr val="dk1"/>
              </a:buClr>
              <a:buSzPts val="1100"/>
              <a:buFont typeface="Calibri"/>
              <a:buNone/>
            </a:pPr>
            <a:r>
              <a:rPr lang="en"/>
              <a:t>Place to come back to it “I lost the e-mail!” Saved in their account so they can come back to it as needed</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What Starfish is</a:t>
            </a:r>
            <a:endParaRPr/>
          </a:p>
          <a:p>
            <a:pPr marL="0" lvl="0" indent="0" algn="l" rtl="0">
              <a:lnSpc>
                <a:spcPct val="100000"/>
              </a:lnSpc>
              <a:spcBef>
                <a:spcPts val="0"/>
              </a:spcBef>
              <a:spcAft>
                <a:spcPts val="0"/>
              </a:spcAft>
              <a:buClr>
                <a:schemeClr val="dk1"/>
              </a:buClr>
              <a:buSzPts val="1100"/>
              <a:buFont typeface="Calibri"/>
              <a:buNone/>
            </a:pPr>
            <a:r>
              <a:rPr lang="en"/>
              <a:t>How to log in to Starfish</a:t>
            </a:r>
            <a:endParaRPr/>
          </a:p>
          <a:p>
            <a:pPr marL="0" lvl="0" indent="0" algn="l" rtl="0">
              <a:lnSpc>
                <a:spcPct val="100000"/>
              </a:lnSpc>
              <a:spcBef>
                <a:spcPts val="0"/>
              </a:spcBef>
              <a:spcAft>
                <a:spcPts val="0"/>
              </a:spcAft>
              <a:buClr>
                <a:schemeClr val="dk1"/>
              </a:buClr>
              <a:buSzPts val="1100"/>
              <a:buFont typeface="Calibri"/>
              <a:buNone/>
            </a:pPr>
            <a:r>
              <a:rPr lang="en"/>
              <a:t>When you see an underlined blue link, they should click on it</a:t>
            </a:r>
            <a:endParaRPr/>
          </a:p>
          <a:p>
            <a:pPr marL="0" lvl="0" indent="0" algn="l" rtl="0">
              <a:lnSpc>
                <a:spcPct val="100000"/>
              </a:lnSpc>
              <a:spcBef>
                <a:spcPts val="0"/>
              </a:spcBef>
              <a:spcAft>
                <a:spcPts val="0"/>
              </a:spcAft>
              <a:buClr>
                <a:schemeClr val="dk1"/>
              </a:buClr>
              <a:buSzPts val="1100"/>
              <a:buFont typeface="Calibri"/>
              <a:buNone/>
            </a:pPr>
            <a:r>
              <a:rPr lang="en"/>
              <a:t>Planning ahead and thinking of their future (the end in mind)</a:t>
            </a:r>
            <a:endParaRPr/>
          </a:p>
          <a:p>
            <a:pPr marL="0" lvl="0" indent="0" algn="l" rtl="0">
              <a:lnSpc>
                <a:spcPct val="100000"/>
              </a:lnSpc>
              <a:spcBef>
                <a:spcPts val="0"/>
              </a:spcBef>
              <a:spcAft>
                <a:spcPts val="0"/>
              </a:spcAft>
              <a:buClr>
                <a:schemeClr val="dk1"/>
              </a:buClr>
              <a:buSzPts val="1100"/>
              <a:buFont typeface="Calibri"/>
              <a:buNone/>
            </a:pPr>
            <a:r>
              <a:rPr lang="en"/>
              <a:t>What a retention specialist is, what that means … Consequences. If this doesn’t happen, this is what will happen to me. Affects their family too.</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They have to do these things. Requirement. Or else this happens.</a:t>
            </a:r>
            <a:endParaRPr/>
          </a:p>
          <a:p>
            <a:pPr marL="0" lvl="0" indent="0" algn="l" rtl="0">
              <a:lnSpc>
                <a:spcPct val="100000"/>
              </a:lnSpc>
              <a:spcBef>
                <a:spcPts val="0"/>
              </a:spcBef>
              <a:spcAft>
                <a:spcPts val="0"/>
              </a:spcAft>
              <a:buClr>
                <a:schemeClr val="dk1"/>
              </a:buClr>
              <a:buSzPts val="1100"/>
              <a:buFont typeface="Calibri"/>
              <a:buNone/>
            </a:pPr>
            <a:r>
              <a:rPr lang="en"/>
              <a:t>Their retnetion specialist is there to answer questions. They have a designated person to contact.</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You have jumped through many many hoops. Continuations of things they done previously-- different messages or texts. Not a new student any longer. Should have met with their retention specialist … summer check in.</a:t>
            </a:r>
            <a:endParaRPr/>
          </a:p>
          <a:p>
            <a:pPr marL="0" lvl="0" indent="0" algn="l" rtl="0">
              <a:lnSpc>
                <a:spcPct val="100000"/>
              </a:lnSpc>
              <a:spcBef>
                <a:spcPts val="0"/>
              </a:spcBef>
              <a:spcAft>
                <a:spcPts val="0"/>
              </a:spcAft>
              <a:buClr>
                <a:schemeClr val="dk1"/>
              </a:buClr>
              <a:buSzPts val="1100"/>
              <a:buFont typeface="Calibri"/>
              <a:buNone/>
            </a:pPr>
            <a:r>
              <a:rPr lang="en"/>
              <a:t>Very quickly be in trouble if they miss one thing.</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r>
              <a:rPr lang="en"/>
              <a:t>Deadlines are months away.</a:t>
            </a:r>
            <a:endParaRPr/>
          </a:p>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Make an appointment with a retention specialist</a:t>
            </a:r>
            <a:endParaRPr/>
          </a:p>
          <a:p>
            <a:pPr marL="0" lvl="0" indent="0" algn="l" rtl="0">
              <a:lnSpc>
                <a:spcPct val="100000"/>
              </a:lnSpc>
              <a:spcBef>
                <a:spcPts val="0"/>
              </a:spcBef>
              <a:spcAft>
                <a:spcPts val="0"/>
              </a:spcAft>
              <a:buClr>
                <a:schemeClr val="dk1"/>
              </a:buClr>
              <a:buSzPts val="1100"/>
              <a:buFont typeface="Calibri"/>
              <a:buNone/>
            </a:pPr>
            <a:r>
              <a:rPr lang="en"/>
              <a:t>Retention specialist-- provide academic advising, campus navigation … main point of contact. Checking off that a student has done this.</a:t>
            </a:r>
            <a:endParaRPr/>
          </a:p>
          <a:p>
            <a:pPr marL="0" lvl="0" indent="0" algn="l" rtl="0">
              <a:lnSpc>
                <a:spcPct val="100000"/>
              </a:lnSpc>
              <a:spcBef>
                <a:spcPts val="0"/>
              </a:spcBef>
              <a:spcAft>
                <a:spcPts val="0"/>
              </a:spcAft>
              <a:buClr>
                <a:schemeClr val="dk1"/>
              </a:buClr>
              <a:buSzPts val="1100"/>
              <a:buFont typeface="Calibri"/>
              <a:buNone/>
            </a:pPr>
            <a:r>
              <a:rPr lang="en"/>
              <a:t>Primary advisor.</a:t>
            </a:r>
            <a:endParaRPr/>
          </a:p>
          <a:p>
            <a:pPr marL="0" lvl="0" indent="0" algn="l" rtl="0">
              <a:lnSpc>
                <a:spcPct val="100000"/>
              </a:lnSpc>
              <a:spcBef>
                <a:spcPts val="0"/>
              </a:spcBef>
              <a:spcAft>
                <a:spcPts val="0"/>
              </a:spcAft>
              <a:buClr>
                <a:schemeClr val="dk1"/>
              </a:buClr>
              <a:buSzPts val="1100"/>
              <a:buFont typeface="Calibri"/>
              <a:buNone/>
            </a:pPr>
            <a:r>
              <a:rPr lang="en"/>
              <a:t>Coach. Success coach. </a:t>
            </a:r>
            <a:endParaRPr/>
          </a:p>
          <a:p>
            <a:pPr marL="0" lvl="0" indent="0" algn="l" rtl="0">
              <a:lnSpc>
                <a:spcPct val="100000"/>
              </a:lnSpc>
              <a:spcBef>
                <a:spcPts val="0"/>
              </a:spcBef>
              <a:spcAft>
                <a:spcPts val="0"/>
              </a:spcAft>
              <a:buClr>
                <a:schemeClr val="dk1"/>
              </a:buClr>
              <a:buSzPts val="1100"/>
              <a:buFont typeface="Calibri"/>
              <a:buNone/>
            </a:pPr>
            <a:r>
              <a:rPr lang="en"/>
              <a:t>This is your go-to person for everything. They’ve got your back. They will be your advocate. They’ll help make sure you do what you need to do, get the classes you need to take … </a:t>
            </a:r>
            <a:endParaRPr/>
          </a:p>
          <a:p>
            <a:pPr marL="0" lvl="0" indent="0" algn="l" rtl="0">
              <a:lnSpc>
                <a:spcPct val="100000"/>
              </a:lnSpc>
              <a:spcBef>
                <a:spcPts val="0"/>
              </a:spcBef>
              <a:spcAft>
                <a:spcPts val="0"/>
              </a:spcAft>
              <a:buClr>
                <a:schemeClr val="dk1"/>
              </a:buClr>
              <a:buSzPts val="1100"/>
              <a:buFont typeface="Calibri"/>
              <a:buNone/>
            </a:pPr>
            <a:r>
              <a:rPr lang="en"/>
              <a:t>Register for classes</a:t>
            </a:r>
            <a:endParaRPr/>
          </a:p>
          <a:p>
            <a:pPr marL="0" lvl="0" indent="0" algn="l" rtl="0">
              <a:lnSpc>
                <a:spcPct val="100000"/>
              </a:lnSpc>
              <a:spcBef>
                <a:spcPts val="0"/>
              </a:spcBef>
              <a:spcAft>
                <a:spcPts val="0"/>
              </a:spcAft>
              <a:buClr>
                <a:schemeClr val="dk1"/>
              </a:buClr>
              <a:buSzPts val="1100"/>
              <a:buFont typeface="Calibri"/>
              <a:buNone/>
            </a:pPr>
            <a:r>
              <a:rPr lang="en"/>
              <a:t>Pass your classes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Personalized</a:t>
            </a:r>
            <a:endParaRPr/>
          </a:p>
          <a:p>
            <a:pPr marL="0" lvl="0" indent="0" algn="l" rtl="0">
              <a:lnSpc>
                <a:spcPct val="100000"/>
              </a:lnSpc>
              <a:spcBef>
                <a:spcPts val="0"/>
              </a:spcBef>
              <a:spcAft>
                <a:spcPts val="0"/>
              </a:spcAft>
              <a:buClr>
                <a:schemeClr val="dk1"/>
              </a:buClr>
              <a:buSzPts val="1100"/>
              <a:buFont typeface="Calibri"/>
              <a:buNone/>
            </a:pPr>
            <a:r>
              <a:rPr lang="en"/>
              <a:t>Makes an appointment and meets with their retention specialist</a:t>
            </a:r>
            <a:endParaRPr/>
          </a:p>
          <a:p>
            <a:pPr marL="0" lvl="0" indent="0" algn="l" rtl="0">
              <a:lnSpc>
                <a:spcPct val="100000"/>
              </a:lnSpc>
              <a:spcBef>
                <a:spcPts val="0"/>
              </a:spcBef>
              <a:spcAft>
                <a:spcPts val="0"/>
              </a:spcAft>
              <a:buClr>
                <a:schemeClr val="dk1"/>
              </a:buClr>
              <a:buSzPts val="1100"/>
              <a:buFont typeface="Calibri"/>
              <a:buNone/>
            </a:pPr>
            <a:r>
              <a:rPr lang="en"/>
              <a:t>Make it through starfish on their own</a:t>
            </a:r>
            <a:endParaRPr/>
          </a:p>
          <a:p>
            <a:pPr marL="0" lvl="0" indent="0" algn="l" rtl="0">
              <a:lnSpc>
                <a:spcPct val="100000"/>
              </a:lnSpc>
              <a:spcBef>
                <a:spcPts val="0"/>
              </a:spcBef>
              <a:spcAft>
                <a:spcPts val="0"/>
              </a:spcAft>
              <a:buClr>
                <a:schemeClr val="dk1"/>
              </a:buClr>
              <a:buSzPts val="1100"/>
              <a:buFont typeface="Calibri"/>
              <a:buNone/>
            </a:pPr>
            <a:r>
              <a:rPr lang="en"/>
              <a:t>If you use your stargish login, there is a check mark! A tool that checks this off. Your retention specialist will follow up with you …[</a:t>
            </a:r>
            <a:endParaRPr/>
          </a:p>
          <a:p>
            <a:pPr marL="0" lvl="0" indent="0" algn="l" rtl="0">
              <a:lnSpc>
                <a:spcPct val="100000"/>
              </a:lnSpc>
              <a:spcBef>
                <a:spcPts val="0"/>
              </a:spcBef>
              <a:spcAft>
                <a:spcPts val="0"/>
              </a:spcAft>
              <a:buClr>
                <a:schemeClr val="dk1"/>
              </a:buClr>
              <a:buSzPts val="1100"/>
              <a:buFont typeface="Calibri"/>
              <a:buNone/>
            </a:pPr>
            <a:r>
              <a:rPr lang="en"/>
              <a:t>No news is good news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e7bd00f1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7e7bd00f16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a:t>Kathleen </a:t>
            </a:r>
            <a:r>
              <a:rPr lang="en" sz="1200">
                <a:latin typeface="Arial"/>
                <a:ea typeface="Arial"/>
                <a:cs typeface="Arial"/>
                <a:sym typeface="Arial"/>
              </a:rPr>
              <a:t>...</a:t>
            </a:r>
            <a:r>
              <a:rPr lang="en">
                <a:latin typeface="Arial"/>
                <a:ea typeface="Arial"/>
                <a:cs typeface="Arial"/>
                <a:sym typeface="Arial"/>
              </a:rPr>
              <a:t>an intense period of design or planning an activity.  We’re replicating how long a student might take when reading assignment instructions and </a:t>
            </a:r>
            <a:r>
              <a:rPr lang="en" sz="1200">
                <a:solidFill>
                  <a:schemeClr val="dk1"/>
                </a:solidFill>
                <a:latin typeface="Lato"/>
                <a:ea typeface="Lato"/>
                <a:cs typeface="Lato"/>
                <a:sym typeface="Lato"/>
              </a:rPr>
              <a:t>INVENTION. This protocol asks you to shift your mindset away from the words on the page and generate a new approach to your communication that takes your reader in mind. You will walk away with actual words, phrases, and ideas to “TILT” the document you brought today.</a:t>
            </a:r>
            <a:endParaRPr sz="12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 sz="1200">
                <a:solidFill>
                  <a:schemeClr val="dk1"/>
                </a:solidFill>
                <a:latin typeface="Lato"/>
                <a:ea typeface="Lato"/>
                <a:cs typeface="Lato"/>
                <a:sym typeface="Lato"/>
              </a:rPr>
              <a:t>Task: Engage in 3 rounds of facilitated dialogue (purpose, task, success) as you practice speaking and listening.</a:t>
            </a:r>
            <a:endParaRPr sz="1200">
              <a:solidFill>
                <a:schemeClr val="dk1"/>
              </a:solidFill>
              <a:latin typeface="Lato"/>
              <a:ea typeface="Lato"/>
              <a:cs typeface="Lato"/>
              <a:sym typeface="Lato"/>
            </a:endParaRPr>
          </a:p>
          <a:p>
            <a:pPr marL="457200" lvl="0" indent="-304800" algn="l" rtl="0">
              <a:lnSpc>
                <a:spcPct val="115000"/>
              </a:lnSpc>
              <a:spcBef>
                <a:spcPts val="0"/>
              </a:spcBef>
              <a:spcAft>
                <a:spcPts val="0"/>
              </a:spcAft>
              <a:buClr>
                <a:schemeClr val="dk1"/>
              </a:buClr>
              <a:buSzPts val="1200"/>
              <a:buFont typeface="Lato"/>
              <a:buChar char="●"/>
            </a:pPr>
            <a:r>
              <a:rPr lang="en" sz="1200">
                <a:solidFill>
                  <a:schemeClr val="dk1"/>
                </a:solidFill>
                <a:latin typeface="Lato"/>
                <a:ea typeface="Lato"/>
                <a:cs typeface="Lato"/>
                <a:sym typeface="Lato"/>
              </a:rPr>
              <a:t>Criteria for Success: You will see your document with new eyes! Revision is “RE Vision.” In addition, you’ll start to internalize the criteria to help you further “TILT” other documents.</a:t>
            </a:r>
            <a:endParaRPr sz="12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p:txBody>
      </p:sp>
      <p:sp>
        <p:nvSpPr>
          <p:cNvPr id="357" name="Google Shape;357;g7e7bd00f16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33</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e7bd00f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7e7bd00f1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Kathleen</a:t>
            </a:r>
            <a:endParaRPr/>
          </a:p>
          <a:p>
            <a:pPr marL="0" lvl="0" indent="0" algn="l" rtl="0">
              <a:spcBef>
                <a:spcPts val="0"/>
              </a:spcBef>
              <a:spcAft>
                <a:spcPts val="0"/>
              </a:spcAft>
              <a:buClr>
                <a:schemeClr val="dk1"/>
              </a:buClr>
              <a:buSzPts val="1200"/>
              <a:buFont typeface="Calibri"/>
              <a:buNone/>
            </a:pPr>
            <a:endParaRPr/>
          </a:p>
        </p:txBody>
      </p:sp>
      <p:sp>
        <p:nvSpPr>
          <p:cNvPr id="365" name="Google Shape;365;g7e7bd00f1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34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e7bd00f16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t>Kathleen</a:t>
            </a:r>
            <a:endParaRPr/>
          </a:p>
        </p:txBody>
      </p:sp>
      <p:sp>
        <p:nvSpPr>
          <p:cNvPr id="371" name="Google Shape;371;g7e7bd00f1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7e7bd00f16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Kathleen Unrelated to your class, field: Perspective of someone without your training or expertise to point out the language, expectations you are taking for granted.</a:t>
            </a:r>
            <a:endParaRPr/>
          </a:p>
          <a:p>
            <a:pPr marL="457200" lvl="0" indent="-317500" algn="l" rtl="0">
              <a:spcBef>
                <a:spcPts val="0"/>
              </a:spcBef>
              <a:spcAft>
                <a:spcPts val="0"/>
              </a:spcAft>
              <a:buClr>
                <a:schemeClr val="dk1"/>
              </a:buClr>
              <a:buSzPts val="1400"/>
              <a:buFont typeface="Calibri"/>
              <a:buAutoNum type="arabicPeriod"/>
            </a:pPr>
            <a:r>
              <a:rPr lang="en"/>
              <a:t>Good Professional development 2. Transparent and reflective practice 3. Powerful learning in collaboration 4. Get us out of department silos 5. Different skills and focus when reading your document 6. Tilt more than once for this reason</a:t>
            </a:r>
            <a:endParaRPr/>
          </a:p>
        </p:txBody>
      </p:sp>
      <p:sp>
        <p:nvSpPr>
          <p:cNvPr id="378" name="Google Shape;378;g7e7bd00f16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7e321dcc4a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a:t>Kathleen: Student: </a:t>
            </a:r>
            <a:r>
              <a:rPr lang="en" sz="1200">
                <a:latin typeface="Arial"/>
                <a:ea typeface="Arial"/>
                <a:cs typeface="Arial"/>
                <a:sym typeface="Arial"/>
              </a:rPr>
              <a:t>purpose, task and criteria. You may talk through the prompts and/or make notes on your partners’ assignment. </a:t>
            </a:r>
            <a:endParaRPr/>
          </a:p>
          <a:p>
            <a:pPr marL="0" lvl="0" indent="0" algn="l" rtl="0">
              <a:spcBef>
                <a:spcPts val="0"/>
              </a:spcBef>
              <a:spcAft>
                <a:spcPts val="0"/>
              </a:spcAft>
              <a:buClr>
                <a:schemeClr val="dk1"/>
              </a:buClr>
              <a:buSzPts val="1200"/>
              <a:buFont typeface="Calibri"/>
              <a:buNone/>
            </a:pPr>
            <a:endParaRPr/>
          </a:p>
        </p:txBody>
      </p:sp>
      <p:sp>
        <p:nvSpPr>
          <p:cNvPr id="386" name="Google Shape;386;g7e321dcc4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What do we mean by Transparency? What does a Transparent Assignment look like? It clarifies for students three things: the Purpose of the assignment, the Tasks (in order) for completing the assignment, and the Criteria for successful work.</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7e7bd00f1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7e7bd00f16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i="1">
                <a:latin typeface="Lato"/>
                <a:ea typeface="Lato"/>
                <a:cs typeface="Lato"/>
                <a:sym typeface="Lato"/>
              </a:rPr>
              <a:t>Kathleen</a:t>
            </a:r>
            <a:endParaRPr b="1" i="1">
              <a:latin typeface="Lato"/>
              <a:ea typeface="Lato"/>
              <a:cs typeface="Lato"/>
              <a:sym typeface="Lato"/>
            </a:endParaRPr>
          </a:p>
          <a:p>
            <a:pPr marL="457200" lvl="0" indent="-304800" algn="l" rtl="0">
              <a:lnSpc>
                <a:spcPct val="100000"/>
              </a:lnSpc>
              <a:spcBef>
                <a:spcPts val="0"/>
              </a:spcBef>
              <a:spcAft>
                <a:spcPts val="0"/>
              </a:spcAft>
              <a:buClr>
                <a:schemeClr val="dk1"/>
              </a:buClr>
              <a:buSzPts val="1200"/>
              <a:buChar char="●"/>
            </a:pPr>
            <a:r>
              <a:rPr lang="en" b="1" i="1">
                <a:solidFill>
                  <a:schemeClr val="dk1"/>
                </a:solidFill>
                <a:latin typeface="Lato"/>
                <a:ea typeface="Lato"/>
                <a:cs typeface="Lato"/>
                <a:sym typeface="Lato"/>
              </a:rPr>
              <a:t>Why</a:t>
            </a:r>
            <a:r>
              <a:rPr lang="en">
                <a:solidFill>
                  <a:schemeClr val="dk1"/>
                </a:solidFill>
                <a:latin typeface="Lato"/>
                <a:ea typeface="Lato"/>
                <a:cs typeface="Lato"/>
                <a:sym typeface="Lato"/>
              </a:rPr>
              <a:t> </a:t>
            </a:r>
            <a:r>
              <a:rPr lang="en" i="1" u="sng">
                <a:solidFill>
                  <a:schemeClr val="dk1"/>
                </a:solidFill>
                <a:latin typeface="Lato"/>
                <a:ea typeface="Lato"/>
                <a:cs typeface="Lato"/>
                <a:sym typeface="Lato"/>
              </a:rPr>
              <a:t>THIS </a:t>
            </a:r>
            <a:r>
              <a:rPr lang="en" i="1">
                <a:solidFill>
                  <a:schemeClr val="dk1"/>
                </a:solidFill>
                <a:latin typeface="Lato"/>
                <a:ea typeface="Lato"/>
                <a:cs typeface="Lato"/>
                <a:sym typeface="Lato"/>
              </a:rPr>
              <a:t>assignment</a:t>
            </a:r>
            <a:r>
              <a:rPr lang="en">
                <a:solidFill>
                  <a:schemeClr val="dk1"/>
                </a:solidFill>
                <a:latin typeface="Lato"/>
                <a:ea typeface="Lato"/>
                <a:cs typeface="Lato"/>
                <a:sym typeface="Lato"/>
              </a:rPr>
              <a:t> (and not a different one); why the assignment matters in this course and life beyond the course; skills practiced; knowledge they should gain</a:t>
            </a:r>
            <a:r>
              <a:rPr lang="en" b="1" i="1">
                <a:solidFill>
                  <a:schemeClr val="dk1"/>
                </a:solidFill>
                <a:latin typeface="Lato"/>
                <a:ea typeface="Lato"/>
                <a:cs typeface="Lato"/>
                <a:sym typeface="Lato"/>
              </a:rPr>
              <a:t> </a:t>
            </a:r>
            <a:endParaRPr b="1" i="1">
              <a:solidFill>
                <a:schemeClr val="dk1"/>
              </a:solidFill>
              <a:latin typeface="Lato"/>
              <a:ea typeface="Lato"/>
              <a:cs typeface="Lato"/>
              <a:sym typeface="Lato"/>
            </a:endParaRPr>
          </a:p>
          <a:p>
            <a:pPr marL="0" lvl="0" indent="0" algn="l" rtl="0">
              <a:lnSpc>
                <a:spcPct val="100000"/>
              </a:lnSpc>
              <a:spcBef>
                <a:spcPts val="0"/>
              </a:spcBef>
              <a:spcAft>
                <a:spcPts val="0"/>
              </a:spcAft>
              <a:buNone/>
            </a:pPr>
            <a:endParaRPr sz="1800" b="1" i="1">
              <a:latin typeface="Lato"/>
              <a:ea typeface="Lato"/>
              <a:cs typeface="Lato"/>
              <a:sym typeface="La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e7bd00f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7e7bd00f16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Kathleen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e7bd00f1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g7e7bd00f16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Kathleen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fe782de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fe782de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g6fe782de2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e7bd00f16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7e7bd00f16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i="1">
                <a:latin typeface="Lato"/>
                <a:ea typeface="Lato"/>
                <a:cs typeface="Lato"/>
                <a:sym typeface="Lato"/>
              </a:rPr>
              <a:t>Kathleen</a:t>
            </a:r>
            <a:endParaRPr b="1" i="1">
              <a:solidFill>
                <a:schemeClr val="dk1"/>
              </a:solidFill>
              <a:latin typeface="Lato"/>
              <a:ea typeface="Lato"/>
              <a:cs typeface="Lato"/>
              <a:sym typeface="Lato"/>
            </a:endParaRPr>
          </a:p>
          <a:p>
            <a:pPr marL="457200" lvl="0" indent="-304800" algn="l" rtl="0">
              <a:lnSpc>
                <a:spcPct val="100000"/>
              </a:lnSpc>
              <a:spcBef>
                <a:spcPts val="0"/>
              </a:spcBef>
              <a:spcAft>
                <a:spcPts val="0"/>
              </a:spcAft>
              <a:buClr>
                <a:schemeClr val="dk1"/>
              </a:buClr>
              <a:buSzPts val="1200"/>
              <a:buChar char="●"/>
            </a:pPr>
            <a:r>
              <a:rPr lang="en" b="1">
                <a:solidFill>
                  <a:srgbClr val="1155CC"/>
                </a:solidFill>
                <a:latin typeface="Lato"/>
                <a:ea typeface="Lato"/>
                <a:cs typeface="Lato"/>
                <a:sym typeface="Lato"/>
              </a:rPr>
              <a:t>Task</a:t>
            </a:r>
            <a:r>
              <a:rPr lang="en">
                <a:solidFill>
                  <a:schemeClr val="dk1"/>
                </a:solidFill>
                <a:latin typeface="Lato"/>
                <a:ea typeface="Lato"/>
                <a:cs typeface="Lato"/>
                <a:sym typeface="Lato"/>
              </a:rPr>
              <a:t>: </a:t>
            </a:r>
            <a:r>
              <a:rPr lang="en" b="1" i="1">
                <a:solidFill>
                  <a:schemeClr val="dk1"/>
                </a:solidFill>
                <a:latin typeface="Lato"/>
                <a:ea typeface="Lato"/>
                <a:cs typeface="Lato"/>
                <a:sym typeface="Lato"/>
              </a:rPr>
              <a:t>What</a:t>
            </a:r>
            <a:r>
              <a:rPr lang="en" i="1">
                <a:solidFill>
                  <a:schemeClr val="dk1"/>
                </a:solidFill>
                <a:latin typeface="Lato"/>
                <a:ea typeface="Lato"/>
                <a:cs typeface="Lato"/>
                <a:sym typeface="Lato"/>
              </a:rPr>
              <a:t> steps they should take (and what mistakes they shouldn’t make) as they complete the assignment. Take notes. Explain exact steps: Give an e</a:t>
            </a:r>
            <a:r>
              <a:rPr lang="en" i="1">
                <a:latin typeface="Lato"/>
                <a:ea typeface="Lato"/>
                <a:cs typeface="Lato"/>
                <a:sym typeface="Lato"/>
              </a:rPr>
              <a:t>xample</a:t>
            </a:r>
            <a:endParaRPr i="1">
              <a:solidFill>
                <a:schemeClr val="dk1"/>
              </a:solidFill>
              <a:latin typeface="Lato"/>
              <a:ea typeface="Lato"/>
              <a:cs typeface="Lato"/>
              <a:sym typeface="Lato"/>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e7bd00f16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7e7bd00f16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i="1">
                <a:latin typeface="Lato"/>
                <a:ea typeface="Lato"/>
                <a:cs typeface="Lato"/>
                <a:sym typeface="Lato"/>
              </a:rPr>
              <a:t>Kathleen</a:t>
            </a:r>
            <a:endParaRPr b="1" i="1">
              <a:solidFill>
                <a:schemeClr val="dk1"/>
              </a:solidFill>
              <a:latin typeface="Lato"/>
              <a:ea typeface="Lato"/>
              <a:cs typeface="Lato"/>
              <a:sym typeface="Lato"/>
            </a:endParaRPr>
          </a:p>
          <a:p>
            <a:pPr marL="457200" lvl="0" indent="-304800" algn="l" rtl="0">
              <a:lnSpc>
                <a:spcPct val="100000"/>
              </a:lnSpc>
              <a:spcBef>
                <a:spcPts val="0"/>
              </a:spcBef>
              <a:spcAft>
                <a:spcPts val="0"/>
              </a:spcAft>
              <a:buClr>
                <a:schemeClr val="dk1"/>
              </a:buClr>
              <a:buSzPts val="1200"/>
              <a:buChar char="●"/>
            </a:pPr>
            <a:r>
              <a:rPr lang="en" b="1">
                <a:solidFill>
                  <a:srgbClr val="1155CC"/>
                </a:solidFill>
                <a:latin typeface="Lato"/>
                <a:ea typeface="Lato"/>
                <a:cs typeface="Lato"/>
                <a:sym typeface="Lato"/>
              </a:rPr>
              <a:t>Task</a:t>
            </a:r>
            <a:r>
              <a:rPr lang="en">
                <a:solidFill>
                  <a:schemeClr val="dk1"/>
                </a:solidFill>
                <a:latin typeface="Lato"/>
                <a:ea typeface="Lato"/>
                <a:cs typeface="Lato"/>
                <a:sym typeface="Lato"/>
              </a:rPr>
              <a:t>: </a:t>
            </a:r>
            <a:r>
              <a:rPr lang="en" b="1" i="1">
                <a:solidFill>
                  <a:schemeClr val="dk1"/>
                </a:solidFill>
                <a:latin typeface="Lato"/>
                <a:ea typeface="Lato"/>
                <a:cs typeface="Lato"/>
                <a:sym typeface="Lato"/>
              </a:rPr>
              <a:t>What</a:t>
            </a:r>
            <a:r>
              <a:rPr lang="en" i="1">
                <a:solidFill>
                  <a:schemeClr val="dk1"/>
                </a:solidFill>
                <a:latin typeface="Lato"/>
                <a:ea typeface="Lato"/>
                <a:cs typeface="Lato"/>
                <a:sym typeface="Lato"/>
              </a:rPr>
              <a:t> steps they should take (and what mistakes they shouldn’t make) as they complete the assignment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a:t>Jen Give credit to Martin Cockroft for this beautiful slide AND for the exciting work faculty have done at Olympic.</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e7bd00f1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7e7bd00f1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741B47"/>
                </a:solidFill>
                <a:latin typeface="Lato"/>
                <a:ea typeface="Lato"/>
                <a:cs typeface="Lato"/>
                <a:sym typeface="Lato"/>
              </a:rPr>
              <a:t>Kathleen</a:t>
            </a:r>
            <a:endParaRPr b="1">
              <a:solidFill>
                <a:srgbClr val="741B47"/>
              </a:solidFill>
              <a:latin typeface="Lato"/>
              <a:ea typeface="Lato"/>
              <a:cs typeface="Lato"/>
              <a:sym typeface="Lato"/>
            </a:endParaRPr>
          </a:p>
          <a:p>
            <a:pPr marL="457200" lvl="0" indent="-304800" algn="l" rtl="0">
              <a:lnSpc>
                <a:spcPct val="100000"/>
              </a:lnSpc>
              <a:spcBef>
                <a:spcPts val="0"/>
              </a:spcBef>
              <a:spcAft>
                <a:spcPts val="0"/>
              </a:spcAft>
              <a:buClr>
                <a:schemeClr val="dk1"/>
              </a:buClr>
              <a:buSzPts val="1200"/>
              <a:buChar char="●"/>
            </a:pPr>
            <a:r>
              <a:rPr lang="en" b="1">
                <a:solidFill>
                  <a:srgbClr val="741B47"/>
                </a:solidFill>
                <a:latin typeface="Lato"/>
                <a:ea typeface="Lato"/>
                <a:cs typeface="Lato"/>
                <a:sym typeface="Lato"/>
              </a:rPr>
              <a:t>Criteria for Success</a:t>
            </a:r>
            <a:r>
              <a:rPr lang="en">
                <a:solidFill>
                  <a:schemeClr val="dk1"/>
                </a:solidFill>
                <a:latin typeface="Lato"/>
                <a:ea typeface="Lato"/>
                <a:cs typeface="Lato"/>
                <a:sym typeface="Lato"/>
              </a:rPr>
              <a:t>: </a:t>
            </a:r>
            <a:r>
              <a:rPr lang="en" b="1" i="1">
                <a:solidFill>
                  <a:schemeClr val="dk1"/>
                </a:solidFill>
                <a:latin typeface="Lato"/>
                <a:ea typeface="Lato"/>
                <a:cs typeface="Lato"/>
                <a:sym typeface="Lato"/>
              </a:rPr>
              <a:t>What </a:t>
            </a:r>
            <a:r>
              <a:rPr lang="en">
                <a:solidFill>
                  <a:schemeClr val="dk1"/>
                </a:solidFill>
                <a:latin typeface="Lato"/>
                <a:ea typeface="Lato"/>
                <a:cs typeface="Lato"/>
                <a:sym typeface="Lato"/>
              </a:rPr>
              <a:t>success looks like on this assignment; </a:t>
            </a:r>
            <a:r>
              <a:rPr lang="en" b="1" i="1">
                <a:solidFill>
                  <a:schemeClr val="dk1"/>
                </a:solidFill>
                <a:latin typeface="Lato"/>
                <a:ea typeface="Lato"/>
                <a:cs typeface="Lato"/>
                <a:sym typeface="Lato"/>
              </a:rPr>
              <a:t>how</a:t>
            </a:r>
            <a:r>
              <a:rPr lang="en">
                <a:solidFill>
                  <a:schemeClr val="dk1"/>
                </a:solidFill>
                <a:latin typeface="Lato"/>
                <a:ea typeface="Lato"/>
                <a:cs typeface="Lato"/>
                <a:sym typeface="Lato"/>
              </a:rPr>
              <a:t> they will know if they’ve been successful</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e7bd00f1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g7e7bd00f16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dk1"/>
              </a:buClr>
              <a:buSzPts val="1200"/>
              <a:buChar char="●"/>
            </a:pPr>
            <a:r>
              <a:rPr lang="en" b="1">
                <a:solidFill>
                  <a:srgbClr val="741B47"/>
                </a:solidFill>
                <a:latin typeface="Lato"/>
                <a:ea typeface="Lato"/>
                <a:cs typeface="Lato"/>
                <a:sym typeface="Lato"/>
              </a:rPr>
              <a:t>Kathleen: Criteria for Success</a:t>
            </a:r>
            <a:r>
              <a:rPr lang="en">
                <a:solidFill>
                  <a:schemeClr val="dk1"/>
                </a:solidFill>
                <a:latin typeface="Lato"/>
                <a:ea typeface="Lato"/>
                <a:cs typeface="Lato"/>
                <a:sym typeface="Lato"/>
              </a:rPr>
              <a:t>: </a:t>
            </a:r>
            <a:r>
              <a:rPr lang="en" b="1" i="1">
                <a:solidFill>
                  <a:schemeClr val="dk1"/>
                </a:solidFill>
                <a:latin typeface="Lato"/>
                <a:ea typeface="Lato"/>
                <a:cs typeface="Lato"/>
                <a:sym typeface="Lato"/>
              </a:rPr>
              <a:t>What </a:t>
            </a:r>
            <a:r>
              <a:rPr lang="en">
                <a:solidFill>
                  <a:schemeClr val="dk1"/>
                </a:solidFill>
                <a:latin typeface="Lato"/>
                <a:ea typeface="Lato"/>
                <a:cs typeface="Lato"/>
                <a:sym typeface="Lato"/>
              </a:rPr>
              <a:t>success looks like on this assignment; </a:t>
            </a:r>
            <a:r>
              <a:rPr lang="en" b="1" i="1">
                <a:solidFill>
                  <a:schemeClr val="dk1"/>
                </a:solidFill>
                <a:latin typeface="Lato"/>
                <a:ea typeface="Lato"/>
                <a:cs typeface="Lato"/>
                <a:sym typeface="Lato"/>
              </a:rPr>
              <a:t>how</a:t>
            </a:r>
            <a:r>
              <a:rPr lang="en">
                <a:solidFill>
                  <a:schemeClr val="dk1"/>
                </a:solidFill>
                <a:latin typeface="Lato"/>
                <a:ea typeface="Lato"/>
                <a:cs typeface="Lato"/>
                <a:sym typeface="Lato"/>
              </a:rPr>
              <a:t> they will know if they’ve been successful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6430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253964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329175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77787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06634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93995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217098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1901076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595501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838200" y="365125"/>
            <a:ext cx="10515600" cy="13256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33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2800"/>
              <a:buNone/>
              <a:defRPr sz="1867"/>
            </a:lvl2pPr>
            <a:lvl3pPr lvl="2" algn="l">
              <a:lnSpc>
                <a:spcPct val="100000"/>
              </a:lnSpc>
              <a:spcBef>
                <a:spcPts val="0"/>
              </a:spcBef>
              <a:spcAft>
                <a:spcPts val="0"/>
              </a:spcAft>
              <a:buSzPts val="2800"/>
              <a:buNone/>
              <a:defRPr sz="1867"/>
            </a:lvl3pPr>
            <a:lvl4pPr lvl="3" algn="l">
              <a:lnSpc>
                <a:spcPct val="100000"/>
              </a:lnSpc>
              <a:spcBef>
                <a:spcPts val="0"/>
              </a:spcBef>
              <a:spcAft>
                <a:spcPts val="0"/>
              </a:spcAft>
              <a:buSzPts val="2800"/>
              <a:buNone/>
              <a:defRPr sz="1867"/>
            </a:lvl4pPr>
            <a:lvl5pPr lvl="4" algn="l">
              <a:lnSpc>
                <a:spcPct val="100000"/>
              </a:lnSpc>
              <a:spcBef>
                <a:spcPts val="0"/>
              </a:spcBef>
              <a:spcAft>
                <a:spcPts val="0"/>
              </a:spcAft>
              <a:buSzPts val="2800"/>
              <a:buNone/>
              <a:defRPr sz="1867"/>
            </a:lvl5pPr>
            <a:lvl6pPr lvl="5" algn="l">
              <a:lnSpc>
                <a:spcPct val="100000"/>
              </a:lnSpc>
              <a:spcBef>
                <a:spcPts val="0"/>
              </a:spcBef>
              <a:spcAft>
                <a:spcPts val="0"/>
              </a:spcAft>
              <a:buSzPts val="2800"/>
              <a:buNone/>
              <a:defRPr sz="1867"/>
            </a:lvl6pPr>
            <a:lvl7pPr lvl="6" algn="l">
              <a:lnSpc>
                <a:spcPct val="100000"/>
              </a:lnSpc>
              <a:spcBef>
                <a:spcPts val="0"/>
              </a:spcBef>
              <a:spcAft>
                <a:spcPts val="0"/>
              </a:spcAft>
              <a:buSzPts val="2800"/>
              <a:buNone/>
              <a:defRPr sz="1867"/>
            </a:lvl7pPr>
            <a:lvl8pPr lvl="7" algn="l">
              <a:lnSpc>
                <a:spcPct val="100000"/>
              </a:lnSpc>
              <a:spcBef>
                <a:spcPts val="0"/>
              </a:spcBef>
              <a:spcAft>
                <a:spcPts val="0"/>
              </a:spcAft>
              <a:buSzPts val="2800"/>
              <a:buNone/>
              <a:defRPr sz="1867"/>
            </a:lvl8pPr>
            <a:lvl9pPr lvl="8" algn="l">
              <a:lnSpc>
                <a:spcPct val="100000"/>
              </a:lnSpc>
              <a:spcBef>
                <a:spcPts val="0"/>
              </a:spcBef>
              <a:spcAft>
                <a:spcPts val="0"/>
              </a:spcAft>
              <a:buSzPts val="2800"/>
              <a:buNone/>
              <a:defRPr sz="1867"/>
            </a:lvl9pPr>
          </a:lstStyle>
          <a:p>
            <a:endParaRPr/>
          </a:p>
        </p:txBody>
      </p:sp>
      <p:sp>
        <p:nvSpPr>
          <p:cNvPr id="28" name="Google Shape;28;p38"/>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noAutofit/>
          </a:bodyPr>
          <a:lstStyle>
            <a:lvl1pPr marL="457200" marR="0" lvl="0" indent="-361950" algn="l">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2133"/>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2133"/>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21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2286000" marR="0" lvl="4" indent="-317500" algn="l">
              <a:lnSpc>
                <a:spcPct val="90000"/>
              </a:lnSpc>
              <a:spcBef>
                <a:spcPts val="21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2743200" marR="0" lvl="5" indent="-317500" algn="l">
              <a:lnSpc>
                <a:spcPct val="90000"/>
              </a:lnSpc>
              <a:spcBef>
                <a:spcPts val="21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3200400" marR="0" lvl="6" indent="-317500" algn="l">
              <a:lnSpc>
                <a:spcPct val="90000"/>
              </a:lnSpc>
              <a:spcBef>
                <a:spcPts val="21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3657600" marR="0" lvl="7" indent="-317500" algn="l">
              <a:lnSpc>
                <a:spcPct val="90000"/>
              </a:lnSpc>
              <a:spcBef>
                <a:spcPts val="2133"/>
              </a:spcBef>
              <a:spcAft>
                <a:spcPts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4114800" marR="0" lvl="8" indent="-317500" algn="l">
              <a:lnSpc>
                <a:spcPct val="90000"/>
              </a:lnSpc>
              <a:spcBef>
                <a:spcPts val="2133"/>
              </a:spcBef>
              <a:spcAft>
                <a:spcPts val="2133"/>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29" name="Google Shape;29;p38"/>
          <p:cNvSpPr txBox="1">
            <a:spLocks noGrp="1"/>
          </p:cNvSpPr>
          <p:nvPr>
            <p:ph type="dt" idx="10"/>
          </p:nvPr>
        </p:nvSpPr>
        <p:spPr>
          <a:xfrm>
            <a:off x="838200" y="6356351"/>
            <a:ext cx="2743200" cy="3652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0" name="Google Shape;30;p38"/>
          <p:cNvSpPr txBox="1">
            <a:spLocks noGrp="1"/>
          </p:cNvSpPr>
          <p:nvPr>
            <p:ph type="ftr" idx="11"/>
          </p:nvPr>
        </p:nvSpPr>
        <p:spPr>
          <a:xfrm>
            <a:off x="4038600" y="6356351"/>
            <a:ext cx="4114800" cy="3652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1" name="Google Shape;31;p3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1690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5" name="Google Shape;15;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2908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9544898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3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19" name="Google Shape;19;p3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1253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
        <p:cNvGrpSpPr/>
        <p:nvPr/>
      </p:nvGrpSpPr>
      <p:grpSpPr>
        <a:xfrm>
          <a:off x="0" y="0"/>
          <a:ext cx="0" cy="0"/>
          <a:chOff x="0" y="0"/>
          <a:chExt cx="0" cy="0"/>
        </a:xfrm>
      </p:grpSpPr>
      <p:sp>
        <p:nvSpPr>
          <p:cNvPr id="22" name="Google Shape;22;p37"/>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3" name="Google Shape;23;p37"/>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24" name="Google Shape;24;p37"/>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2133"/>
              </a:spcBef>
              <a:spcAft>
                <a:spcPts val="0"/>
              </a:spcAft>
              <a:buSzPts val="1400"/>
              <a:buChar char="○"/>
              <a:defRPr/>
            </a:lvl2pPr>
            <a:lvl3pPr marL="1371600" lvl="2" indent="-317500" algn="l">
              <a:lnSpc>
                <a:spcPct val="115000"/>
              </a:lnSpc>
              <a:spcBef>
                <a:spcPts val="2133"/>
              </a:spcBef>
              <a:spcAft>
                <a:spcPts val="0"/>
              </a:spcAft>
              <a:buSzPts val="1400"/>
              <a:buChar char="■"/>
              <a:defRPr/>
            </a:lvl3pPr>
            <a:lvl4pPr marL="1828800" lvl="3" indent="-317500" algn="l">
              <a:lnSpc>
                <a:spcPct val="115000"/>
              </a:lnSpc>
              <a:spcBef>
                <a:spcPts val="2133"/>
              </a:spcBef>
              <a:spcAft>
                <a:spcPts val="0"/>
              </a:spcAft>
              <a:buSzPts val="1400"/>
              <a:buChar char="●"/>
              <a:defRPr/>
            </a:lvl4pPr>
            <a:lvl5pPr marL="2286000" lvl="4" indent="-317500" algn="l">
              <a:lnSpc>
                <a:spcPct val="115000"/>
              </a:lnSpc>
              <a:spcBef>
                <a:spcPts val="2133"/>
              </a:spcBef>
              <a:spcAft>
                <a:spcPts val="0"/>
              </a:spcAft>
              <a:buSzPts val="1400"/>
              <a:buChar char="○"/>
              <a:defRPr/>
            </a:lvl5pPr>
            <a:lvl6pPr marL="2743200" lvl="5" indent="-317500" algn="l">
              <a:lnSpc>
                <a:spcPct val="115000"/>
              </a:lnSpc>
              <a:spcBef>
                <a:spcPts val="2133"/>
              </a:spcBef>
              <a:spcAft>
                <a:spcPts val="0"/>
              </a:spcAft>
              <a:buSzPts val="1400"/>
              <a:buChar char="■"/>
              <a:defRPr/>
            </a:lvl6pPr>
            <a:lvl7pPr marL="3200400" lvl="6" indent="-317500" algn="l">
              <a:lnSpc>
                <a:spcPct val="115000"/>
              </a:lnSpc>
              <a:spcBef>
                <a:spcPts val="2133"/>
              </a:spcBef>
              <a:spcAft>
                <a:spcPts val="0"/>
              </a:spcAft>
              <a:buSzPts val="1400"/>
              <a:buChar char="●"/>
              <a:defRPr/>
            </a:lvl7pPr>
            <a:lvl8pPr marL="3657600" lvl="7" indent="-317500" algn="l">
              <a:lnSpc>
                <a:spcPct val="115000"/>
              </a:lnSpc>
              <a:spcBef>
                <a:spcPts val="2133"/>
              </a:spcBef>
              <a:spcAft>
                <a:spcPts val="0"/>
              </a:spcAft>
              <a:buSzPts val="1400"/>
              <a:buChar char="○"/>
              <a:defRPr/>
            </a:lvl8pPr>
            <a:lvl9pPr marL="4114800" lvl="8" indent="-317500" algn="l">
              <a:lnSpc>
                <a:spcPct val="115000"/>
              </a:lnSpc>
              <a:spcBef>
                <a:spcPts val="2133"/>
              </a:spcBef>
              <a:spcAft>
                <a:spcPts val="2133"/>
              </a:spcAft>
              <a:buSzPts val="1400"/>
              <a:buChar char="■"/>
              <a:defRPr/>
            </a:lvl9pPr>
          </a:lstStyle>
          <a:p>
            <a:endParaRPr/>
          </a:p>
        </p:txBody>
      </p:sp>
      <p:sp>
        <p:nvSpPr>
          <p:cNvPr id="25" name="Google Shape;25;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89650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1"/>
              </a:buClr>
              <a:buSzPts val="4800"/>
              <a:buFont typeface="Calibri"/>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78" name="Google Shape;78;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48149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88412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556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850308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946514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774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697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5709316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457974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5">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2/24/2020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6872538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070074-BC73-4258-B7EB-081083F5736C}"/>
              </a:ext>
            </a:extLst>
          </p:cNvPr>
          <p:cNvSpPr>
            <a:spLocks noGrp="1"/>
          </p:cNvSpPr>
          <p:nvPr>
            <p:ph type="ctrTitle"/>
          </p:nvPr>
        </p:nvSpPr>
        <p:spPr/>
        <p:txBody>
          <a:bodyPr/>
          <a:lstStyle/>
          <a:p>
            <a:r>
              <a:rPr lang="en-US" dirty="0"/>
              <a:t>Welcome to North!</a:t>
            </a:r>
          </a:p>
        </p:txBody>
      </p:sp>
      <p:sp>
        <p:nvSpPr>
          <p:cNvPr id="7" name="Subtitle 6">
            <a:extLst>
              <a:ext uri="{FF2B5EF4-FFF2-40B4-BE49-F238E27FC236}">
                <a16:creationId xmlns:a16="http://schemas.microsoft.com/office/drawing/2014/main" id="{63F17413-5F49-41A3-A0CF-EFF8EA72634C}"/>
              </a:ext>
            </a:extLst>
          </p:cNvPr>
          <p:cNvSpPr>
            <a:spLocks noGrp="1"/>
          </p:cNvSpPr>
          <p:nvPr>
            <p:ph type="subTitle" idx="1"/>
          </p:nvPr>
        </p:nvSpPr>
        <p:spPr/>
        <p:txBody>
          <a:bodyPr/>
          <a:lstStyle/>
          <a:p>
            <a:r>
              <a:rPr lang="en-US" dirty="0"/>
              <a:t>…get your TILT on…</a:t>
            </a:r>
          </a:p>
        </p:txBody>
      </p:sp>
    </p:spTree>
    <p:extLst>
      <p:ext uri="{BB962C8B-B14F-4D97-AF65-F5344CB8AC3E}">
        <p14:creationId xmlns:p14="http://schemas.microsoft.com/office/powerpoint/2010/main" val="3122297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28"/>
        <p:cNvGrpSpPr/>
        <p:nvPr/>
      </p:nvGrpSpPr>
      <p:grpSpPr>
        <a:xfrm>
          <a:off x="0" y="0"/>
          <a:ext cx="0" cy="0"/>
          <a:chOff x="0" y="0"/>
          <a:chExt cx="0" cy="0"/>
        </a:xfrm>
      </p:grpSpPr>
      <p:sp>
        <p:nvSpPr>
          <p:cNvPr id="229" name="Google Shape;229;p12"/>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0" name="Google Shape;230;p12"/>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 name="Google Shape;231;p12"/>
          <p:cNvSpPr txBox="1">
            <a:spLocks noGrp="1"/>
          </p:cNvSpPr>
          <p:nvPr>
            <p:ph type="title"/>
          </p:nvPr>
        </p:nvSpPr>
        <p:spPr>
          <a:xfrm>
            <a:off x="6653600" y="785310"/>
            <a:ext cx="5006336" cy="35609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000"/>
              <a:buFont typeface="Calibri"/>
              <a:buNone/>
            </a:pPr>
            <a:r>
              <a:rPr lang="en" sz="6000"/>
              <a:t>How does TILT contribute to closing equity gaps?</a:t>
            </a:r>
            <a:endParaRPr sz="6000"/>
          </a:p>
        </p:txBody>
      </p:sp>
      <p:sp>
        <p:nvSpPr>
          <p:cNvPr id="232" name="Google Shape;232;p12"/>
          <p:cNvSpPr txBox="1">
            <a:spLocks noGrp="1"/>
          </p:cNvSpPr>
          <p:nvPr>
            <p:ph type="body" idx="1"/>
          </p:nvPr>
        </p:nvSpPr>
        <p:spPr>
          <a:xfrm>
            <a:off x="6653600" y="4862456"/>
            <a:ext cx="5006336" cy="132319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600"/>
              <a:buChar char="•"/>
            </a:pPr>
            <a:r>
              <a:rPr lang="en" sz="3600"/>
              <a:t>Let’s take a look at the data…</a:t>
            </a:r>
            <a:endParaRPr sz="3600"/>
          </a:p>
        </p:txBody>
      </p:sp>
      <p:pic>
        <p:nvPicPr>
          <p:cNvPr id="233" name="Google Shape;233;p12"/>
          <p:cNvPicPr preferRelativeResize="0"/>
          <p:nvPr/>
        </p:nvPicPr>
        <p:blipFill rotWithShape="1">
          <a:blip r:embed="rId3">
            <a:alphaModFix/>
          </a:blip>
          <a:srcRect l="34191" t="36912" r="33102" b="33094"/>
          <a:stretch/>
        </p:blipFill>
        <p:spPr>
          <a:xfrm>
            <a:off x="446310" y="559398"/>
            <a:ext cx="4970102" cy="28485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4200"/>
              <a:buNone/>
            </a:pPr>
            <a:r>
              <a:rPr lang="en">
                <a:latin typeface="Playfair Display"/>
                <a:ea typeface="Playfair Display"/>
                <a:cs typeface="Playfair Display"/>
                <a:sym typeface="Playfair Display"/>
              </a:rPr>
              <a:t>The Equity Gap</a:t>
            </a:r>
            <a:endParaRPr>
              <a:latin typeface="Playfair Display"/>
              <a:ea typeface="Playfair Display"/>
              <a:cs typeface="Playfair Display"/>
              <a:sym typeface="Playfair Display"/>
            </a:endParaRPr>
          </a:p>
        </p:txBody>
      </p:sp>
      <p:sp>
        <p:nvSpPr>
          <p:cNvPr id="185" name="Google Shape;185;p5"/>
          <p:cNvSpPr txBox="1">
            <a:spLocks noGrp="1"/>
          </p:cNvSpPr>
          <p:nvPr>
            <p:ph type="subTitle" idx="1"/>
          </p:nvPr>
        </p:nvSpPr>
        <p:spPr>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2100"/>
              <a:buNone/>
            </a:pPr>
            <a:r>
              <a:rPr lang="en-US" cap="none" dirty="0">
                <a:latin typeface="Lato"/>
                <a:ea typeface="Lato"/>
                <a:cs typeface="Lato"/>
                <a:sym typeface="Lato"/>
              </a:rPr>
              <a:t>Statewide, historically underrepresented students of color have lower course completion rates (3%-14%) compared with their white and </a:t>
            </a:r>
            <a:r>
              <a:rPr lang="en-US" cap="none" dirty="0" err="1">
                <a:latin typeface="Lato"/>
                <a:ea typeface="Lato"/>
                <a:cs typeface="Lato"/>
                <a:sym typeface="Lato"/>
              </a:rPr>
              <a:t>asian</a:t>
            </a:r>
            <a:r>
              <a:rPr lang="en-US" cap="none" dirty="0">
                <a:latin typeface="Lato"/>
                <a:ea typeface="Lato"/>
                <a:cs typeface="Lato"/>
                <a:sym typeface="Lato"/>
              </a:rPr>
              <a:t> peers.</a:t>
            </a:r>
            <a:r>
              <a:rPr lang="en-US" cap="none" dirty="0"/>
              <a:t> </a:t>
            </a:r>
          </a:p>
        </p:txBody>
      </p:sp>
      <p:sp>
        <p:nvSpPr>
          <p:cNvPr id="186" name="Google Shape;186;p5"/>
          <p:cNvSpPr txBox="1">
            <a:spLocks noGrp="1"/>
          </p:cNvSpPr>
          <p:nvPr>
            <p:ph type="body" idx="2"/>
          </p:nvPr>
        </p:nvSpPr>
        <p:spPr>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2133"/>
              </a:spcAft>
              <a:buSzPts val="1800"/>
              <a:buNone/>
            </a:pPr>
            <a:endParaRPr/>
          </a:p>
        </p:txBody>
      </p:sp>
      <p:pic>
        <p:nvPicPr>
          <p:cNvPr id="187" name="Google Shape;187;p5"/>
          <p:cNvPicPr preferRelativeResize="0"/>
          <p:nvPr/>
        </p:nvPicPr>
        <p:blipFill rotWithShape="1">
          <a:blip r:embed="rId3">
            <a:alphaModFix/>
          </a:blip>
          <a:srcRect/>
          <a:stretch/>
        </p:blipFill>
        <p:spPr>
          <a:xfrm>
            <a:off x="6096000" y="-128267"/>
            <a:ext cx="6096000" cy="6986267"/>
          </a:xfrm>
          <a:prstGeom prst="rect">
            <a:avLst/>
          </a:prstGeom>
          <a:noFill/>
          <a:ln>
            <a:noFill/>
          </a:ln>
        </p:spPr>
      </p:pic>
      <p:sp>
        <p:nvSpPr>
          <p:cNvPr id="188" name="Google Shape;188;p5"/>
          <p:cNvSpPr txBox="1"/>
          <p:nvPr/>
        </p:nvSpPr>
        <p:spPr>
          <a:xfrm>
            <a:off x="6282075" y="189019"/>
            <a:ext cx="3662800" cy="37208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title"/>
          </p:nvPr>
        </p:nvSpPr>
        <p:spPr>
          <a:xfrm>
            <a:off x="6825722" y="1954510"/>
            <a:ext cx="500633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300"/>
              <a:buFont typeface="Calibri"/>
              <a:buNone/>
            </a:pPr>
            <a:r>
              <a:rPr lang="en" sz="6000"/>
              <a:t>What about equity gaps at NSC?</a:t>
            </a:r>
            <a:endParaRPr sz="6000"/>
          </a:p>
        </p:txBody>
      </p:sp>
      <p:pic>
        <p:nvPicPr>
          <p:cNvPr id="194" name="Google Shape;194;p6" descr="https://assets.noviams.com/novi-file-uploads/wmfha/Education/NSC.png"/>
          <p:cNvPicPr preferRelativeResize="0"/>
          <p:nvPr/>
        </p:nvPicPr>
        <p:blipFill rotWithShape="1">
          <a:blip r:embed="rId3">
            <a:alphaModFix/>
          </a:blip>
          <a:srcRect/>
          <a:stretch/>
        </p:blipFill>
        <p:spPr>
          <a:xfrm>
            <a:off x="292435" y="1461340"/>
            <a:ext cx="4623809" cy="23119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SzPts val="3300"/>
              <a:buNone/>
            </a:pPr>
            <a:r>
              <a:rPr lang="en" sz="6000"/>
              <a:t>Math 141</a:t>
            </a:r>
            <a:endParaRPr sz="6000"/>
          </a:p>
        </p:txBody>
      </p:sp>
      <p:pic>
        <p:nvPicPr>
          <p:cNvPr id="200" name="Google Shape;200;p7"/>
          <p:cNvPicPr preferRelativeResize="0">
            <a:picLocks noGrp="1"/>
          </p:cNvPicPr>
          <p:nvPr>
            <p:ph type="body" idx="1"/>
          </p:nvPr>
        </p:nvPicPr>
        <p:blipFill rotWithShape="1">
          <a:blip r:embed="rId3">
            <a:alphaModFix/>
          </a:blip>
          <a:stretch/>
        </p:blipFill>
        <p:spPr>
          <a:xfrm>
            <a:off x="2614930" y="1825625"/>
            <a:ext cx="6962140" cy="43513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SzPts val="3300"/>
              <a:buNone/>
            </a:pPr>
            <a:r>
              <a:rPr lang="en" sz="6000"/>
              <a:t>English 101</a:t>
            </a:r>
            <a:endParaRPr sz="6000"/>
          </a:p>
        </p:txBody>
      </p:sp>
      <p:pic>
        <p:nvPicPr>
          <p:cNvPr id="206" name="Google Shape;206;p8"/>
          <p:cNvPicPr preferRelativeResize="0">
            <a:picLocks noGrp="1"/>
          </p:cNvPicPr>
          <p:nvPr>
            <p:ph type="body" idx="1"/>
          </p:nvPr>
        </p:nvPicPr>
        <p:blipFill rotWithShape="1">
          <a:blip r:embed="rId3">
            <a:alphaModFix/>
          </a:blip>
          <a:stretch/>
        </p:blipFill>
        <p:spPr>
          <a:xfrm>
            <a:off x="2614930" y="1825625"/>
            <a:ext cx="6962140" cy="43513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Font typeface="Playfair Display"/>
              <a:buNone/>
            </a:pPr>
            <a:r>
              <a:rPr lang="en">
                <a:latin typeface="Playfair Display"/>
                <a:ea typeface="Playfair Display"/>
                <a:cs typeface="Playfair Display"/>
                <a:sym typeface="Playfair Display"/>
              </a:rPr>
              <a:t>TILT Higher Ed’s Research Question </a:t>
            </a:r>
            <a:endParaRPr>
              <a:latin typeface="Playfair Display"/>
              <a:ea typeface="Playfair Display"/>
              <a:cs typeface="Playfair Display"/>
              <a:sym typeface="Playfair Display"/>
            </a:endParaRPr>
          </a:p>
        </p:txBody>
      </p:sp>
      <p:sp>
        <p:nvSpPr>
          <p:cNvPr id="212" name="Google Shape;212;p9"/>
          <p:cNvSpPr txBox="1">
            <a:spLocks noGrp="1"/>
          </p:cNvSpPr>
          <p:nvPr>
            <p:ph type="body" idx="1"/>
          </p:nvPr>
        </p:nvSpPr>
        <p:spPr>
          <a:xfrm>
            <a:off x="415600" y="212830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33"/>
              </a:spcAft>
              <a:buClr>
                <a:schemeClr val="dk1"/>
              </a:buClr>
              <a:buSzPts val="1800"/>
              <a:buNone/>
            </a:pPr>
            <a:r>
              <a:rPr lang="en-US" sz="4400" cap="none" dirty="0">
                <a:latin typeface="Lato"/>
                <a:ea typeface="Lato"/>
                <a:cs typeface="Lato"/>
                <a:sym typeface="Lato"/>
              </a:rPr>
              <a:t>If teachers were to change </a:t>
            </a:r>
            <a:r>
              <a:rPr lang="en-US" sz="4400" b="1" u="sng" cap="none" dirty="0">
                <a:latin typeface="Lato"/>
                <a:ea typeface="Lato"/>
                <a:cs typeface="Lato"/>
                <a:sym typeface="Lato"/>
              </a:rPr>
              <a:t>one thing</a:t>
            </a:r>
            <a:r>
              <a:rPr lang="en-US" sz="4400" cap="none" dirty="0">
                <a:latin typeface="Lato"/>
                <a:ea typeface="Lato"/>
                <a:cs typeface="Lato"/>
                <a:sym typeface="Lato"/>
              </a:rPr>
              <a:t> about their classroom practice that would benefit historically underserved students of color, what would be the one thing that would be of </a:t>
            </a:r>
            <a:r>
              <a:rPr lang="en-US" sz="4400" b="1" u="sng" cap="none" dirty="0">
                <a:latin typeface="Lato"/>
                <a:ea typeface="Lato"/>
                <a:cs typeface="Lato"/>
                <a:sym typeface="Lato"/>
              </a:rPr>
              <a:t>most benefit</a:t>
            </a:r>
            <a:r>
              <a:rPr lang="en-US" sz="4400" cap="none" dirty="0">
                <a:latin typeface="Lato"/>
                <a:ea typeface="Lato"/>
                <a:cs typeface="Lato"/>
                <a:sym typeface="Lato"/>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Font typeface="Playfair Display"/>
              <a:buNone/>
            </a:pPr>
            <a:r>
              <a:rPr lang="en">
                <a:latin typeface="Playfair Display"/>
                <a:ea typeface="Playfair Display"/>
                <a:cs typeface="Playfair Display"/>
                <a:sym typeface="Playfair Display"/>
              </a:rPr>
              <a:t>The Answer is Assignments</a:t>
            </a:r>
            <a:endParaRPr>
              <a:latin typeface="Playfair Display"/>
              <a:ea typeface="Playfair Display"/>
              <a:cs typeface="Playfair Display"/>
              <a:sym typeface="Playfair Display"/>
            </a:endParaRPr>
          </a:p>
        </p:txBody>
      </p:sp>
      <p:sp>
        <p:nvSpPr>
          <p:cNvPr id="218" name="Google Shape;218;p10"/>
          <p:cNvSpPr txBox="1">
            <a:spLocks noGrp="1"/>
          </p:cNvSpPr>
          <p:nvPr>
            <p:ph type="body" idx="1"/>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33"/>
              </a:spcAft>
              <a:buClr>
                <a:schemeClr val="dk1"/>
              </a:buClr>
              <a:buSzPts val="1800"/>
              <a:buNone/>
            </a:pPr>
            <a:r>
              <a:rPr lang="en-US" sz="7200" cap="none" dirty="0">
                <a:latin typeface="Lato"/>
                <a:ea typeface="Lato"/>
                <a:cs typeface="Lato"/>
                <a:sym typeface="Lato"/>
              </a:rPr>
              <a:t>S</a:t>
            </a:r>
            <a:r>
              <a:rPr lang="en-US" sz="6000" cap="none" dirty="0">
                <a:latin typeface="Lato"/>
                <a:ea typeface="Lato"/>
                <a:cs typeface="Lato"/>
                <a:sym typeface="Lato"/>
              </a:rPr>
              <a:t>caffold students’ learning and success by making assignments more transparent.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Font typeface="Playfair Display"/>
              <a:buNone/>
            </a:pPr>
            <a:r>
              <a:rPr lang="en">
                <a:latin typeface="Playfair Display"/>
                <a:ea typeface="Playfair Display"/>
                <a:cs typeface="Playfair Display"/>
                <a:sym typeface="Playfair Display"/>
              </a:rPr>
              <a:t>What Do Students Need Most to Succeed?</a:t>
            </a:r>
            <a:endParaRPr>
              <a:latin typeface="Playfair Display"/>
              <a:ea typeface="Playfair Display"/>
              <a:cs typeface="Playfair Display"/>
              <a:sym typeface="Playfair Display"/>
            </a:endParaRPr>
          </a:p>
        </p:txBody>
      </p:sp>
      <p:sp>
        <p:nvSpPr>
          <p:cNvPr id="224" name="Google Shape;224;p11"/>
          <p:cNvSpPr txBox="1">
            <a:spLocks noGrp="1"/>
          </p:cNvSpPr>
          <p:nvPr>
            <p:ph type="body" idx="1"/>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100"/>
              <a:buNone/>
            </a:pPr>
            <a:r>
              <a:rPr lang="en-US" sz="4000" cap="none" dirty="0">
                <a:latin typeface="Lato"/>
                <a:ea typeface="Lato"/>
                <a:cs typeface="Lato"/>
                <a:sym typeface="Lato"/>
              </a:rPr>
              <a:t>The transparency framework is a classroom-based intervention that addresses the 3 most important </a:t>
            </a:r>
            <a:r>
              <a:rPr lang="en-US" sz="4000" cap="none" dirty="0">
                <a:latin typeface="Lato"/>
                <a:ea typeface="Lato"/>
                <a:cs typeface="Lato"/>
                <a:sym typeface="Lato"/>
              </a:rPr>
              <a:t>predictors</a:t>
            </a:r>
            <a:r>
              <a:rPr lang="en-US" sz="4000" cap="none" dirty="0">
                <a:latin typeface="Lato"/>
                <a:ea typeface="Lato"/>
                <a:cs typeface="Lato"/>
                <a:sym typeface="Lato"/>
              </a:rPr>
              <a:t> of success:</a:t>
            </a:r>
          </a:p>
          <a:p>
            <a:pPr marL="609585" lvl="0" indent="-507986" algn="l" rtl="0">
              <a:lnSpc>
                <a:spcPct val="115000"/>
              </a:lnSpc>
              <a:spcBef>
                <a:spcPts val="2133"/>
              </a:spcBef>
              <a:spcAft>
                <a:spcPts val="0"/>
              </a:spcAft>
              <a:buClr>
                <a:schemeClr val="dk1"/>
              </a:buClr>
              <a:buSzPts val="2400"/>
              <a:buFont typeface="Lato"/>
              <a:buChar char="●"/>
            </a:pPr>
            <a:r>
              <a:rPr lang="en" sz="2800" cap="none" dirty="0">
                <a:latin typeface="Lato"/>
                <a:ea typeface="Lato"/>
                <a:cs typeface="Lato"/>
                <a:sym typeface="Lato"/>
              </a:rPr>
              <a:t>Academic confidence: I can learn math.</a:t>
            </a:r>
            <a:endParaRPr sz="2800" cap="none" dirty="0">
              <a:latin typeface="Lato"/>
              <a:ea typeface="Lato"/>
              <a:cs typeface="Lato"/>
              <a:sym typeface="Lato"/>
            </a:endParaRPr>
          </a:p>
          <a:p>
            <a:pPr marL="609585" lvl="0" indent="-507986" algn="l" rtl="0">
              <a:lnSpc>
                <a:spcPct val="115000"/>
              </a:lnSpc>
              <a:spcBef>
                <a:spcPts val="0"/>
              </a:spcBef>
              <a:spcAft>
                <a:spcPts val="0"/>
              </a:spcAft>
              <a:buClr>
                <a:schemeClr val="dk1"/>
              </a:buClr>
              <a:buSzPts val="2400"/>
              <a:buFont typeface="Lato"/>
              <a:buChar char="●"/>
            </a:pPr>
            <a:r>
              <a:rPr lang="en" sz="2800" cap="none" dirty="0">
                <a:latin typeface="Lato"/>
                <a:ea typeface="Lato"/>
                <a:cs typeface="Lato"/>
                <a:sym typeface="Lato"/>
              </a:rPr>
              <a:t>Sense of belonging: I’m supposed to be here. College is hard-- for everyone. My culture and values are reflected here.</a:t>
            </a:r>
            <a:endParaRPr sz="2800" cap="none" dirty="0">
              <a:latin typeface="Lato"/>
              <a:ea typeface="Lato"/>
              <a:cs typeface="Lato"/>
              <a:sym typeface="Lato"/>
            </a:endParaRPr>
          </a:p>
          <a:p>
            <a:pPr marL="609585" lvl="0" indent="-507986" algn="l" rtl="0">
              <a:lnSpc>
                <a:spcPct val="115000"/>
              </a:lnSpc>
              <a:spcBef>
                <a:spcPts val="0"/>
              </a:spcBef>
              <a:spcAft>
                <a:spcPts val="0"/>
              </a:spcAft>
              <a:buClr>
                <a:schemeClr val="dk1"/>
              </a:buClr>
              <a:buSzPts val="2400"/>
              <a:buChar char="●"/>
            </a:pPr>
            <a:r>
              <a:rPr lang="en" sz="2800" cap="none" dirty="0">
                <a:latin typeface="Lato"/>
                <a:ea typeface="Lato"/>
                <a:cs typeface="Lato"/>
                <a:sym typeface="Lato"/>
              </a:rPr>
              <a:t>Improved mastery of skills that employers value: What I’m learning will help me reach my long-term goals. </a:t>
            </a:r>
            <a:endParaRPr sz="2800" cap="none" dirty="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 </a:t>
            </a:r>
            <a:endParaRPr/>
          </a:p>
        </p:txBody>
      </p:sp>
      <p:graphicFrame>
        <p:nvGraphicFramePr>
          <p:cNvPr id="239" name="Google Shape;239;p13"/>
          <p:cNvGraphicFramePr/>
          <p:nvPr/>
        </p:nvGraphicFramePr>
        <p:xfrm>
          <a:off x="609600" y="609600"/>
          <a:ext cx="109728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40" name="Google Shape;240;p13"/>
          <p:cNvSpPr/>
          <p:nvPr/>
        </p:nvSpPr>
        <p:spPr>
          <a:xfrm>
            <a:off x="7620000" y="6400800"/>
            <a:ext cx="4114800" cy="4572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 </a:t>
            </a:r>
            <a:endParaRPr/>
          </a:p>
        </p:txBody>
      </p:sp>
      <p:graphicFrame>
        <p:nvGraphicFramePr>
          <p:cNvPr id="246" name="Google Shape;246;p14"/>
          <p:cNvGraphicFramePr/>
          <p:nvPr/>
        </p:nvGraphicFramePr>
        <p:xfrm>
          <a:off x="76200" y="-1"/>
          <a:ext cx="12090400" cy="7010401"/>
        </p:xfrm>
        <a:graphic>
          <a:graphicData uri="http://schemas.openxmlformats.org/drawingml/2006/chart">
            <c:chart xmlns:c="http://schemas.openxmlformats.org/drawingml/2006/chart" xmlns:r="http://schemas.openxmlformats.org/officeDocument/2006/relationships" r:id="rId3"/>
          </a:graphicData>
        </a:graphic>
      </p:graphicFrame>
      <p:sp>
        <p:nvSpPr>
          <p:cNvPr id="247" name="Google Shape;247;p14"/>
          <p:cNvSpPr/>
          <p:nvPr/>
        </p:nvSpPr>
        <p:spPr>
          <a:xfrm>
            <a:off x="3482788" y="6395390"/>
            <a:ext cx="9067800" cy="2834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(Sources: TILT Survey; UNLV Data Warehouse/Office of Decision Support, 10/23/2017)</a:t>
            </a:r>
            <a:endParaRPr/>
          </a:p>
        </p:txBody>
      </p:sp>
      <p:sp>
        <p:nvSpPr>
          <p:cNvPr id="248" name="Google Shape;248;p14"/>
          <p:cNvSpPr txBox="1"/>
          <p:nvPr/>
        </p:nvSpPr>
        <p:spPr>
          <a:xfrm>
            <a:off x="9400754" y="2266890"/>
            <a:ext cx="214520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b="1" i="0" u="none" strike="noStrike" cap="none">
                <a:solidFill>
                  <a:schemeClr val="dk1"/>
                </a:solidFill>
                <a:latin typeface="Calibri"/>
                <a:ea typeface="Calibri"/>
                <a:cs typeface="Calibri"/>
                <a:sym typeface="Calibri"/>
              </a:rPr>
              <a:t>Small sample sizes</a:t>
            </a:r>
            <a:endParaRPr/>
          </a:p>
        </p:txBody>
      </p:sp>
      <p:sp>
        <p:nvSpPr>
          <p:cNvPr id="249" name="Google Shape;249;p14"/>
          <p:cNvSpPr txBox="1"/>
          <p:nvPr/>
        </p:nvSpPr>
        <p:spPr>
          <a:xfrm>
            <a:off x="8880530" y="1440359"/>
            <a:ext cx="668773"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0">
                <a:solidFill>
                  <a:schemeClr val="dk1"/>
                </a:solidFill>
                <a:latin typeface="Calibri"/>
                <a:ea typeface="Calibri"/>
                <a:cs typeface="Calibri"/>
                <a:sym typeface="Calibri"/>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FFB8-3508-4133-A53E-BE79C1E91E46}"/>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id="{7C18EEF4-FAB1-4AC1-8C15-E2F160463CC9}"/>
              </a:ext>
            </a:extLst>
          </p:cNvPr>
          <p:cNvSpPr>
            <a:spLocks noGrp="1"/>
          </p:cNvSpPr>
          <p:nvPr>
            <p:ph type="body" idx="1"/>
          </p:nvPr>
        </p:nvSpPr>
        <p:spPr/>
        <p:txBody>
          <a:bodyPr/>
          <a:lstStyle/>
          <a:p>
            <a:pPr lvl="0"/>
            <a:r>
              <a:rPr lang="en-US" sz="3600" dirty="0"/>
              <a:t>Toni Anderson, Business Faculty </a:t>
            </a:r>
          </a:p>
          <a:p>
            <a:pPr lvl="0"/>
            <a:r>
              <a:rPr lang="en-US" sz="3600" dirty="0"/>
              <a:t>Kathleen Chambers, Instructional Designer</a:t>
            </a:r>
          </a:p>
          <a:p>
            <a:pPr lvl="0"/>
            <a:r>
              <a:rPr lang="en-US" sz="3600" dirty="0"/>
              <a:t>Jamie Wilson, English faculty, Faculty Development Coordinator, Page One Writing Center Coordinator</a:t>
            </a:r>
          </a:p>
          <a:p>
            <a:endParaRPr lang="en-US" dirty="0"/>
          </a:p>
        </p:txBody>
      </p:sp>
    </p:spTree>
    <p:extLst>
      <p:ext uri="{BB962C8B-B14F-4D97-AF65-F5344CB8AC3E}">
        <p14:creationId xmlns:p14="http://schemas.microsoft.com/office/powerpoint/2010/main" val="186076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 </a:t>
            </a:r>
            <a:endParaRPr/>
          </a:p>
        </p:txBody>
      </p:sp>
      <p:graphicFrame>
        <p:nvGraphicFramePr>
          <p:cNvPr id="255" name="Google Shape;255;p15"/>
          <p:cNvGraphicFramePr/>
          <p:nvPr>
            <p:extLst>
              <p:ext uri="{D42A27DB-BD31-4B8C-83A1-F6EECF244321}">
                <p14:modId xmlns:p14="http://schemas.microsoft.com/office/powerpoint/2010/main" val="4033610673"/>
              </p:ext>
            </p:extLst>
          </p:nvPr>
        </p:nvGraphicFramePr>
        <p:xfrm>
          <a:off x="381000" y="381000"/>
          <a:ext cx="113538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256" name="Google Shape;256;p15"/>
          <p:cNvSpPr/>
          <p:nvPr/>
        </p:nvSpPr>
        <p:spPr>
          <a:xfrm>
            <a:off x="8610600" y="6400800"/>
            <a:ext cx="3124200" cy="3810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p:nvPr/>
        </p:nvSpPr>
        <p:spPr>
          <a:xfrm>
            <a:off x="719100" y="1608867"/>
            <a:ext cx="11304800" cy="657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3067">
                <a:solidFill>
                  <a:srgbClr val="000000"/>
                </a:solidFill>
                <a:latin typeface="Lato"/>
                <a:ea typeface="Lato"/>
                <a:cs typeface="Lato"/>
                <a:sym typeface="Lato"/>
              </a:rPr>
              <a:t>Transparent Assignments boosted students’</a:t>
            </a:r>
            <a:endParaRPr sz="3067">
              <a:solidFill>
                <a:srgbClr val="000000"/>
              </a:solidFill>
              <a:latin typeface="Lato"/>
              <a:ea typeface="Lato"/>
              <a:cs typeface="Lato"/>
              <a:sym typeface="Lato"/>
            </a:endParaRPr>
          </a:p>
          <a:p>
            <a:pPr marL="0" marR="0" lvl="0" indent="0" algn="l" rtl="0">
              <a:spcBef>
                <a:spcPts val="1600"/>
              </a:spcBef>
              <a:spcAft>
                <a:spcPts val="0"/>
              </a:spcAft>
              <a:buNone/>
            </a:pPr>
            <a:endParaRPr sz="3067">
              <a:solidFill>
                <a:srgbClr val="000000"/>
              </a:solidFill>
              <a:latin typeface="Calibri"/>
              <a:ea typeface="Calibri"/>
              <a:cs typeface="Calibri"/>
              <a:sym typeface="Calibri"/>
            </a:endParaRPr>
          </a:p>
        </p:txBody>
      </p:sp>
      <p:sp>
        <p:nvSpPr>
          <p:cNvPr id="262" name="Google Shape;262;p16"/>
          <p:cNvSpPr txBox="1"/>
          <p:nvPr/>
        </p:nvSpPr>
        <p:spPr>
          <a:xfrm>
            <a:off x="852267" y="383500"/>
            <a:ext cx="10912000" cy="1165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4800">
                <a:solidFill>
                  <a:schemeClr val="dk1"/>
                </a:solidFill>
                <a:latin typeface="Playfair Display"/>
                <a:ea typeface="Playfair Display"/>
                <a:cs typeface="Playfair Display"/>
                <a:sym typeface="Playfair Display"/>
              </a:rPr>
              <a:t>Transparent Assignments: The Results</a:t>
            </a:r>
            <a:endParaRPr sz="4800">
              <a:solidFill>
                <a:schemeClr val="dk1"/>
              </a:solidFill>
              <a:latin typeface="Playfair Display"/>
              <a:ea typeface="Playfair Display"/>
              <a:cs typeface="Playfair Display"/>
              <a:sym typeface="Playfair Display"/>
            </a:endParaRPr>
          </a:p>
        </p:txBody>
      </p:sp>
      <p:sp>
        <p:nvSpPr>
          <p:cNvPr id="263" name="Google Shape;263;p16"/>
          <p:cNvSpPr txBox="1"/>
          <p:nvPr/>
        </p:nvSpPr>
        <p:spPr>
          <a:xfrm>
            <a:off x="2838825" y="2923500"/>
            <a:ext cx="30000" cy="224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64" name="Google Shape;264;p16"/>
          <p:cNvSpPr txBox="1"/>
          <p:nvPr/>
        </p:nvSpPr>
        <p:spPr>
          <a:xfrm>
            <a:off x="852267" y="2399867"/>
            <a:ext cx="6263200" cy="896400"/>
          </a:xfrm>
          <a:prstGeom prst="rect">
            <a:avLst/>
          </a:prstGeom>
          <a:noFill/>
          <a:ln>
            <a:noFill/>
          </a:ln>
        </p:spPr>
        <p:txBody>
          <a:bodyPr spcFirstLastPara="1" wrap="square" lIns="91425" tIns="91425" rIns="91425" bIns="91425" anchor="t" anchorCtr="0">
            <a:noAutofit/>
          </a:bodyPr>
          <a:lstStyle/>
          <a:p>
            <a:pPr marL="457189" marR="0" lvl="0" indent="-414855" algn="l" rtl="0">
              <a:lnSpc>
                <a:spcPct val="115000"/>
              </a:lnSpc>
              <a:spcBef>
                <a:spcPts val="1067"/>
              </a:spcBef>
              <a:spcAft>
                <a:spcPts val="0"/>
              </a:spcAft>
              <a:buClr>
                <a:srgbClr val="000000"/>
              </a:buClr>
              <a:buSzPts val="2300"/>
              <a:buFont typeface="Source Sans Pro"/>
              <a:buChar char="●"/>
            </a:pPr>
            <a:r>
              <a:rPr lang="en" sz="3067">
                <a:solidFill>
                  <a:srgbClr val="000000"/>
                </a:solidFill>
                <a:latin typeface="Lato"/>
                <a:ea typeface="Lato"/>
                <a:cs typeface="Lato"/>
                <a:sym typeface="Lato"/>
              </a:rPr>
              <a:t>Academic </a:t>
            </a:r>
            <a:r>
              <a:rPr lang="en" sz="3067" b="1">
                <a:solidFill>
                  <a:srgbClr val="000000"/>
                </a:solidFill>
                <a:latin typeface="Lato"/>
                <a:ea typeface="Lato"/>
                <a:cs typeface="Lato"/>
                <a:sym typeface="Lato"/>
              </a:rPr>
              <a:t>Confidence</a:t>
            </a:r>
            <a:endParaRPr sz="3067" b="1">
              <a:solidFill>
                <a:srgbClr val="000000"/>
              </a:solidFill>
              <a:latin typeface="Lato"/>
              <a:ea typeface="Lato"/>
              <a:cs typeface="Lato"/>
              <a:sym typeface="Lato"/>
            </a:endParaRPr>
          </a:p>
          <a:p>
            <a:pPr marL="0" marR="0" lvl="0" indent="0" algn="l" rtl="0">
              <a:spcBef>
                <a:spcPts val="1067"/>
              </a:spcBef>
              <a:spcAft>
                <a:spcPts val="0"/>
              </a:spcAft>
              <a:buNone/>
            </a:pPr>
            <a:endParaRPr sz="3067">
              <a:solidFill>
                <a:srgbClr val="000000"/>
              </a:solidFill>
              <a:latin typeface="Arial"/>
              <a:ea typeface="Arial"/>
              <a:cs typeface="Arial"/>
              <a:sym typeface="Arial"/>
            </a:endParaRPr>
          </a:p>
        </p:txBody>
      </p:sp>
      <p:sp>
        <p:nvSpPr>
          <p:cNvPr id="265" name="Google Shape;265;p16"/>
          <p:cNvSpPr txBox="1"/>
          <p:nvPr/>
        </p:nvSpPr>
        <p:spPr>
          <a:xfrm>
            <a:off x="852267" y="3323700"/>
            <a:ext cx="7843600" cy="896400"/>
          </a:xfrm>
          <a:prstGeom prst="rect">
            <a:avLst/>
          </a:prstGeom>
          <a:noFill/>
          <a:ln>
            <a:noFill/>
          </a:ln>
        </p:spPr>
        <p:txBody>
          <a:bodyPr spcFirstLastPara="1" wrap="square" lIns="91425" tIns="91425" rIns="91425" bIns="91425" anchor="t" anchorCtr="0">
            <a:noAutofit/>
          </a:bodyPr>
          <a:lstStyle/>
          <a:p>
            <a:pPr marL="457189" marR="0" lvl="0" indent="-414855" algn="l" rtl="0">
              <a:lnSpc>
                <a:spcPct val="115000"/>
              </a:lnSpc>
              <a:spcBef>
                <a:spcPts val="1067"/>
              </a:spcBef>
              <a:spcAft>
                <a:spcPts val="0"/>
              </a:spcAft>
              <a:buClr>
                <a:srgbClr val="000000"/>
              </a:buClr>
              <a:buSzPts val="2300"/>
              <a:buFont typeface="Source Sans Pro"/>
              <a:buChar char="●"/>
            </a:pPr>
            <a:r>
              <a:rPr lang="en" sz="3067">
                <a:solidFill>
                  <a:srgbClr val="000000"/>
                </a:solidFill>
                <a:latin typeface="Lato"/>
                <a:ea typeface="Lato"/>
                <a:cs typeface="Lato"/>
                <a:sym typeface="Lato"/>
              </a:rPr>
              <a:t>Sense of </a:t>
            </a:r>
            <a:r>
              <a:rPr lang="en" sz="3067" b="1">
                <a:solidFill>
                  <a:srgbClr val="000000"/>
                </a:solidFill>
                <a:latin typeface="Lato"/>
                <a:ea typeface="Lato"/>
                <a:cs typeface="Lato"/>
                <a:sym typeface="Lato"/>
              </a:rPr>
              <a:t>Belonging</a:t>
            </a:r>
            <a:endParaRPr sz="3067" b="1">
              <a:solidFill>
                <a:srgbClr val="000000"/>
              </a:solidFill>
              <a:latin typeface="Lato"/>
              <a:ea typeface="Lato"/>
              <a:cs typeface="Lato"/>
              <a:sym typeface="Lato"/>
            </a:endParaRPr>
          </a:p>
          <a:p>
            <a:pPr marL="457189" marR="0" lvl="0" indent="0" algn="l" rtl="0">
              <a:lnSpc>
                <a:spcPct val="115000"/>
              </a:lnSpc>
              <a:spcBef>
                <a:spcPts val="1067"/>
              </a:spcBef>
              <a:spcAft>
                <a:spcPts val="0"/>
              </a:spcAft>
              <a:buNone/>
            </a:pPr>
            <a:endParaRPr sz="2400">
              <a:solidFill>
                <a:srgbClr val="434343"/>
              </a:solidFill>
              <a:latin typeface="Source Sans Pro"/>
              <a:ea typeface="Source Sans Pro"/>
              <a:cs typeface="Source Sans Pro"/>
              <a:sym typeface="Source Sans Pro"/>
            </a:endParaRPr>
          </a:p>
          <a:p>
            <a:pPr marL="0" marR="0" lvl="0" indent="0" algn="l" rtl="0">
              <a:spcBef>
                <a:spcPts val="1067"/>
              </a:spcBef>
              <a:spcAft>
                <a:spcPts val="0"/>
              </a:spcAft>
              <a:buNone/>
            </a:pPr>
            <a:endParaRPr sz="1467">
              <a:solidFill>
                <a:srgbClr val="000000"/>
              </a:solidFill>
              <a:latin typeface="Arial"/>
              <a:ea typeface="Arial"/>
              <a:cs typeface="Arial"/>
              <a:sym typeface="Arial"/>
            </a:endParaRPr>
          </a:p>
        </p:txBody>
      </p:sp>
      <p:sp>
        <p:nvSpPr>
          <p:cNvPr id="266" name="Google Shape;266;p16"/>
          <p:cNvSpPr txBox="1"/>
          <p:nvPr/>
        </p:nvSpPr>
        <p:spPr>
          <a:xfrm>
            <a:off x="945467" y="4247567"/>
            <a:ext cx="10818400" cy="732000"/>
          </a:xfrm>
          <a:prstGeom prst="rect">
            <a:avLst/>
          </a:prstGeom>
          <a:noFill/>
          <a:ln>
            <a:noFill/>
          </a:ln>
        </p:spPr>
        <p:txBody>
          <a:bodyPr spcFirstLastPara="1" wrap="square" lIns="91425" tIns="91425" rIns="91425" bIns="91425" anchor="t" anchorCtr="0">
            <a:noAutofit/>
          </a:bodyPr>
          <a:lstStyle/>
          <a:p>
            <a:pPr marL="42332" marR="0" lvl="0" indent="0" algn="l" rtl="0">
              <a:lnSpc>
                <a:spcPct val="115000"/>
              </a:lnSpc>
              <a:spcBef>
                <a:spcPts val="1067"/>
              </a:spcBef>
              <a:spcAft>
                <a:spcPts val="1067"/>
              </a:spcAft>
              <a:buNone/>
            </a:pPr>
            <a:endParaRPr sz="3067">
              <a:solidFill>
                <a:srgbClr val="000000"/>
              </a:solidFill>
              <a:latin typeface="Lato"/>
              <a:ea typeface="Lato"/>
              <a:cs typeface="Lato"/>
              <a:sym typeface="Lato"/>
            </a:endParaRPr>
          </a:p>
        </p:txBody>
      </p:sp>
      <p:sp>
        <p:nvSpPr>
          <p:cNvPr id="267" name="Google Shape;267;p16"/>
          <p:cNvSpPr txBox="1"/>
          <p:nvPr/>
        </p:nvSpPr>
        <p:spPr>
          <a:xfrm>
            <a:off x="852267" y="4108967"/>
            <a:ext cx="9646400" cy="657200"/>
          </a:xfrm>
          <a:prstGeom prst="rect">
            <a:avLst/>
          </a:prstGeom>
          <a:noFill/>
          <a:ln>
            <a:noFill/>
          </a:ln>
        </p:spPr>
        <p:txBody>
          <a:bodyPr spcFirstLastPara="1" wrap="square" lIns="91425" tIns="91425" rIns="91425" bIns="91425" anchor="t" anchorCtr="0">
            <a:noAutofit/>
          </a:bodyPr>
          <a:lstStyle/>
          <a:p>
            <a:pPr marL="457189" marR="0" lvl="0" indent="-414855" algn="l" rtl="0">
              <a:lnSpc>
                <a:spcPct val="115000"/>
              </a:lnSpc>
              <a:spcBef>
                <a:spcPts val="1067"/>
              </a:spcBef>
              <a:spcAft>
                <a:spcPts val="1067"/>
              </a:spcAft>
              <a:buClr>
                <a:srgbClr val="000000"/>
              </a:buClr>
              <a:buSzPts val="2300"/>
              <a:buFont typeface="Source Sans Pro"/>
              <a:buChar char="●"/>
            </a:pPr>
            <a:r>
              <a:rPr lang="en" sz="3067" b="1">
                <a:solidFill>
                  <a:srgbClr val="000000"/>
                </a:solidFill>
                <a:latin typeface="Lato"/>
                <a:ea typeface="Lato"/>
                <a:cs typeface="Lato"/>
                <a:sym typeface="Lato"/>
              </a:rPr>
              <a:t>Persistence </a:t>
            </a:r>
            <a:r>
              <a:rPr lang="en" sz="3067">
                <a:solidFill>
                  <a:srgbClr val="000000"/>
                </a:solidFill>
                <a:latin typeface="Lato"/>
                <a:ea typeface="Lato"/>
                <a:cs typeface="Lato"/>
                <a:sym typeface="Lato"/>
              </a:rPr>
              <a:t>rates, short-term &amp; long-term </a:t>
            </a:r>
            <a:r>
              <a:rPr lang="en" sz="3067" b="1">
                <a:solidFill>
                  <a:srgbClr val="000000"/>
                </a:solidFill>
                <a:latin typeface="Lato"/>
                <a:ea typeface="Lato"/>
                <a:cs typeface="Lato"/>
                <a:sym typeface="Lato"/>
              </a:rPr>
              <a:t>completions</a:t>
            </a:r>
            <a:endParaRPr sz="3067" b="1">
              <a:solidFill>
                <a:srgbClr val="000000"/>
              </a:solidFill>
              <a:latin typeface="Lato"/>
              <a:ea typeface="Lato"/>
              <a:cs typeface="Lato"/>
              <a:sym typeface="Lato"/>
            </a:endParaRPr>
          </a:p>
        </p:txBody>
      </p:sp>
      <p:sp>
        <p:nvSpPr>
          <p:cNvPr id="268" name="Google Shape;268;p16"/>
          <p:cNvSpPr txBox="1"/>
          <p:nvPr/>
        </p:nvSpPr>
        <p:spPr>
          <a:xfrm>
            <a:off x="4740700" y="6053000"/>
            <a:ext cx="7283200" cy="33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1467">
                <a:solidFill>
                  <a:schemeClr val="dk1"/>
                </a:solidFill>
                <a:latin typeface="Source Sans Pro"/>
                <a:ea typeface="Source Sans Pro"/>
                <a:cs typeface="Source Sans Pro"/>
                <a:sym typeface="Source Sans Pro"/>
              </a:rPr>
              <a:t>Winkelmes. </a:t>
            </a:r>
            <a:r>
              <a:rPr lang="en" sz="1467" i="1">
                <a:solidFill>
                  <a:schemeClr val="dk1"/>
                </a:solidFill>
                <a:latin typeface="Source Sans Pro"/>
                <a:ea typeface="Source Sans Pro"/>
                <a:cs typeface="Source Sans Pro"/>
                <a:sym typeface="Source Sans Pro"/>
              </a:rPr>
              <a:t>Liberal Education</a:t>
            </a:r>
            <a:r>
              <a:rPr lang="en" sz="1467">
                <a:solidFill>
                  <a:schemeClr val="dk1"/>
                </a:solidFill>
                <a:latin typeface="Source Sans Pro"/>
                <a:ea typeface="Source Sans Pro"/>
                <a:cs typeface="Source Sans Pro"/>
                <a:sym typeface="Source Sans Pro"/>
              </a:rPr>
              <a:t> 99, 2 (Spring 2013) Winkelmes et al. </a:t>
            </a:r>
            <a:r>
              <a:rPr lang="en" sz="1467" i="1">
                <a:solidFill>
                  <a:schemeClr val="dk1"/>
                </a:solidFill>
                <a:latin typeface="Source Sans Pro"/>
                <a:ea typeface="Source Sans Pro"/>
                <a:cs typeface="Source Sans Pro"/>
                <a:sym typeface="Source Sans Pro"/>
              </a:rPr>
              <a:t>Peer Review</a:t>
            </a:r>
            <a:r>
              <a:rPr lang="en" sz="1467">
                <a:solidFill>
                  <a:schemeClr val="dk1"/>
                </a:solidFill>
                <a:latin typeface="Source Sans Pro"/>
                <a:ea typeface="Source Sans Pro"/>
                <a:cs typeface="Source Sans Pro"/>
                <a:sym typeface="Source Sans Pro"/>
              </a:rPr>
              <a:t> 18, 1/2 (Winter/Spring 2016)</a:t>
            </a:r>
            <a:endParaRPr sz="1467">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467">
              <a:solidFill>
                <a:srgbClr val="000000"/>
              </a:solidFill>
              <a:latin typeface="Arial"/>
              <a:ea typeface="Arial"/>
              <a:cs typeface="Arial"/>
              <a:sym typeface="Arial"/>
            </a:endParaRPr>
          </a:p>
        </p:txBody>
      </p:sp>
      <p:sp>
        <p:nvSpPr>
          <p:cNvPr id="269" name="Google Shape;269;p16"/>
          <p:cNvSpPr txBox="1"/>
          <p:nvPr/>
        </p:nvSpPr>
        <p:spPr>
          <a:xfrm>
            <a:off x="7085867" y="2212302"/>
            <a:ext cx="4485200" cy="20168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 sz="3200" b="1">
                <a:solidFill>
                  <a:srgbClr val="980000"/>
                </a:solidFill>
                <a:latin typeface="Montserrat"/>
                <a:ea typeface="Montserrat"/>
                <a:cs typeface="Montserrat"/>
                <a:sym typeface="Montserrat"/>
              </a:rPr>
              <a:t>Larger effect for traditionally underserved students.</a:t>
            </a:r>
            <a:r>
              <a:rPr lang="en" sz="3200">
                <a:solidFill>
                  <a:srgbClr val="980000"/>
                </a:solidFill>
                <a:latin typeface="Montserrat"/>
                <a:ea typeface="Montserrat"/>
                <a:cs typeface="Montserrat"/>
                <a:sym typeface="Montserrat"/>
              </a:rPr>
              <a:t> </a:t>
            </a:r>
            <a:endParaRPr sz="3200">
              <a:solidFill>
                <a:srgbClr val="980000"/>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Effect transition="in" filter="fade">
                                      <p:cBhvr>
                                        <p:cTn id="7" dur="1000"/>
                                        <p:tgtEl>
                                          <p:spTgt spid="2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1000"/>
                                        <p:tgtEl>
                                          <p:spTgt spid="2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10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fade">
                                      <p:cBhvr>
                                        <p:cTn id="22" dur="1000"/>
                                        <p:tgtEl>
                                          <p:spTgt spid="2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
                                        </p:tgtEl>
                                        <p:attrNameLst>
                                          <p:attrName>style.visibility</p:attrName>
                                        </p:attrNameLst>
                                      </p:cBhvr>
                                      <p:to>
                                        <p:strVal val="visible"/>
                                      </p:to>
                                    </p:set>
                                    <p:animEffect transition="in" filter="fade">
                                      <p:cBhvr>
                                        <p:cTn id="27" dur="1000"/>
                                        <p:tgtEl>
                                          <p:spTgt spid="2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7"/>
                                        </p:tgtEl>
                                        <p:attrNameLst>
                                          <p:attrName>style.visibility</p:attrName>
                                        </p:attrNameLst>
                                      </p:cBhvr>
                                      <p:to>
                                        <p:strVal val="visible"/>
                                      </p:to>
                                    </p:set>
                                    <p:animEffect transition="in" filter="fade">
                                      <p:cBhvr>
                                        <p:cTn id="32" dur="1000"/>
                                        <p:tgtEl>
                                          <p:spTgt spid="2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9"/>
                                        </p:tgtEl>
                                        <p:attrNameLst>
                                          <p:attrName>style.visibility</p:attrName>
                                        </p:attrNameLst>
                                      </p:cBhvr>
                                      <p:to>
                                        <p:strVal val="visible"/>
                                      </p:to>
                                    </p:set>
                                    <p:animEffect transition="in" filter="fade">
                                      <p:cBhvr>
                                        <p:cTn id="3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7" name="Google Shape;287;p18"/>
          <p:cNvSpPr/>
          <p:nvPr/>
        </p:nvSpPr>
        <p:spPr>
          <a:xfrm>
            <a:off x="8065452" y="2651867"/>
            <a:ext cx="3506000" cy="2993200"/>
          </a:xfrm>
          <a:prstGeom prst="wedgeRectCallout">
            <a:avLst>
              <a:gd name="adj1" fmla="val -20833"/>
              <a:gd name="adj2" fmla="val 62500"/>
            </a:avLst>
          </a:prstGeom>
          <a:solidFill>
            <a:schemeClr val="dk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86" name="Google Shape;286;p18"/>
          <p:cNvSpPr/>
          <p:nvPr/>
        </p:nvSpPr>
        <p:spPr>
          <a:xfrm>
            <a:off x="4280593" y="2589800"/>
            <a:ext cx="3506000" cy="2993200"/>
          </a:xfrm>
          <a:prstGeom prst="wedgeRectCallout">
            <a:avLst>
              <a:gd name="adj1" fmla="val -20833"/>
              <a:gd name="adj2" fmla="val 62500"/>
            </a:avLst>
          </a:prstGeom>
          <a:solidFill>
            <a:schemeClr val="accent5"/>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800" b="1">
              <a:solidFill>
                <a:schemeClr val="lt1"/>
              </a:solidFill>
              <a:latin typeface="Raleway"/>
              <a:ea typeface="Raleway"/>
              <a:cs typeface="Raleway"/>
              <a:sym typeface="Raleway"/>
            </a:endParaRPr>
          </a:p>
        </p:txBody>
      </p:sp>
      <p:sp>
        <p:nvSpPr>
          <p:cNvPr id="284" name="Google Shape;284;p18"/>
          <p:cNvSpPr txBox="1">
            <a:spLocks noGrp="1"/>
          </p:cNvSpPr>
          <p:nvPr>
            <p:ph type="title"/>
          </p:nvPr>
        </p:nvSpPr>
        <p:spPr>
          <a:xfrm>
            <a:off x="377467" y="949533"/>
            <a:ext cx="11494000" cy="1359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chemeClr val="dk1"/>
              </a:buClr>
              <a:buSzPts val="4800"/>
              <a:buFont typeface="Playfair Display"/>
              <a:buNone/>
            </a:pPr>
            <a:r>
              <a:rPr lang="en" sz="4000">
                <a:latin typeface="Playfair Display"/>
                <a:ea typeface="Playfair Display"/>
                <a:cs typeface="Playfair Display"/>
                <a:sym typeface="Playfair Display"/>
              </a:rPr>
              <a:t>Students Respond to TILTed Assignments</a:t>
            </a:r>
            <a:endParaRPr sz="4000">
              <a:latin typeface="Playfair Display"/>
              <a:ea typeface="Playfair Display"/>
              <a:cs typeface="Playfair Display"/>
              <a:sym typeface="Playfair Display"/>
            </a:endParaRPr>
          </a:p>
        </p:txBody>
      </p:sp>
      <p:sp>
        <p:nvSpPr>
          <p:cNvPr id="288" name="Google Shape;288;p18"/>
          <p:cNvSpPr txBox="1">
            <a:spLocks noGrp="1"/>
          </p:cNvSpPr>
          <p:nvPr>
            <p:ph type="title" idx="4294967295"/>
          </p:nvPr>
        </p:nvSpPr>
        <p:spPr>
          <a:xfrm>
            <a:off x="8198126" y="2748931"/>
            <a:ext cx="3308350" cy="2674938"/>
          </a:xfrm>
          <a:prstGeom prst="rect">
            <a:avLst/>
          </a:prstGeom>
          <a:solidFill>
            <a:srgbClr val="FF9900"/>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1600"/>
              </a:spcAft>
              <a:buClr>
                <a:schemeClr val="dk1"/>
              </a:buClr>
              <a:buSzPts val="4800"/>
              <a:buFont typeface="Lato"/>
              <a:buNone/>
            </a:pPr>
            <a:r>
              <a:rPr lang="en-US" sz="2400" cap="none" dirty="0">
                <a:latin typeface="Lato"/>
                <a:ea typeface="Lato"/>
                <a:cs typeface="Lato"/>
                <a:sym typeface="Lato"/>
              </a:rPr>
              <a:t>“I would feel that the instructor wants to set me up for success.”</a:t>
            </a:r>
            <a:endParaRPr lang="en-US" sz="2400" cap="none" dirty="0">
              <a:solidFill>
                <a:schemeClr val="lt1"/>
              </a:solidFill>
              <a:latin typeface="Lato"/>
              <a:ea typeface="Lato"/>
              <a:cs typeface="Lato"/>
              <a:sym typeface="Lato"/>
            </a:endParaRPr>
          </a:p>
        </p:txBody>
      </p:sp>
      <p:sp>
        <p:nvSpPr>
          <p:cNvPr id="289" name="Google Shape;289;p18"/>
          <p:cNvSpPr txBox="1">
            <a:spLocks noGrp="1"/>
          </p:cNvSpPr>
          <p:nvPr>
            <p:ph type="title" idx="4294967295"/>
          </p:nvPr>
        </p:nvSpPr>
        <p:spPr>
          <a:xfrm>
            <a:off x="0" y="2651125"/>
            <a:ext cx="3308350" cy="2674938"/>
          </a:xfrm>
          <a:prstGeom prst="rect">
            <a:avLst/>
          </a:prstGeom>
          <a:solidFill>
            <a:srgbClr val="FF9900"/>
          </a:solid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4800"/>
              <a:buFont typeface="Lato"/>
              <a:buNone/>
            </a:pPr>
            <a:r>
              <a:rPr lang="en-US" sz="2400" cap="none" dirty="0">
                <a:latin typeface="Lato"/>
                <a:ea typeface="Lato"/>
                <a:cs typeface="Lato"/>
                <a:sym typeface="Lato"/>
              </a:rPr>
              <a:t>“It would increase my overall confidence in the class.”</a:t>
            </a:r>
            <a:r>
              <a:rPr lang="en-US" sz="2400" cap="none" dirty="0">
                <a:solidFill>
                  <a:schemeClr val="lt1"/>
                </a:solidFill>
                <a:latin typeface="Lato"/>
                <a:ea typeface="Lato"/>
                <a:cs typeface="Lato"/>
                <a:sym typeface="Lato"/>
              </a:rPr>
              <a:t/>
            </a:r>
            <a:br>
              <a:rPr lang="en-US" sz="2400" cap="none" dirty="0">
                <a:solidFill>
                  <a:schemeClr val="lt1"/>
                </a:solidFill>
                <a:latin typeface="Lato"/>
                <a:ea typeface="Lato"/>
                <a:cs typeface="Lato"/>
                <a:sym typeface="Lato"/>
              </a:rPr>
            </a:br>
            <a:endParaRPr sz="1867" dirty="0">
              <a:solidFill>
                <a:schemeClr val="lt1"/>
              </a:solidFill>
            </a:endParaRPr>
          </a:p>
        </p:txBody>
      </p:sp>
      <p:sp>
        <p:nvSpPr>
          <p:cNvPr id="290" name="Google Shape;290;p18"/>
          <p:cNvSpPr txBox="1">
            <a:spLocks noGrp="1"/>
          </p:cNvSpPr>
          <p:nvPr>
            <p:ph type="title" idx="4294967295"/>
          </p:nvPr>
        </p:nvSpPr>
        <p:spPr>
          <a:xfrm>
            <a:off x="4371073" y="2664558"/>
            <a:ext cx="3506788" cy="2674937"/>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rgbClr val="FFFFFF"/>
              </a:buClr>
              <a:buSzPts val="4800"/>
              <a:buFont typeface="Lato"/>
              <a:buNone/>
            </a:pPr>
            <a:r>
              <a:rPr lang="en" sz="2400" dirty="0">
                <a:solidFill>
                  <a:srgbClr val="FFFFFF"/>
                </a:solidFill>
                <a:latin typeface="Lato"/>
                <a:ea typeface="Lato"/>
                <a:cs typeface="Lato"/>
                <a:sym typeface="Lato"/>
              </a:rPr>
              <a:t>“</a:t>
            </a:r>
            <a:r>
              <a:rPr lang="en-US" sz="2000" cap="none" dirty="0">
                <a:solidFill>
                  <a:srgbClr val="FFFFFF"/>
                </a:solidFill>
                <a:latin typeface="Lato"/>
                <a:ea typeface="Lato"/>
                <a:cs typeface="Lato"/>
                <a:sym typeface="Lato"/>
              </a:rPr>
              <a:t>I’d have a better understanding of the</a:t>
            </a:r>
            <a:br>
              <a:rPr lang="en-US" sz="2000" cap="none" dirty="0">
                <a:solidFill>
                  <a:srgbClr val="FFFFFF"/>
                </a:solidFill>
                <a:latin typeface="Lato"/>
                <a:ea typeface="Lato"/>
                <a:cs typeface="Lato"/>
                <a:sym typeface="Lato"/>
              </a:rPr>
            </a:br>
            <a:r>
              <a:rPr lang="en-US" sz="2000" cap="none" dirty="0">
                <a:solidFill>
                  <a:srgbClr val="FFFFFF"/>
                </a:solidFill>
                <a:latin typeface="Lato"/>
                <a:ea typeface="Lato"/>
                <a:cs typeface="Lato"/>
                <a:sym typeface="Lato"/>
              </a:rPr>
              <a:t>Relevance of the lessons and class in general in relation</a:t>
            </a:r>
            <a:br>
              <a:rPr lang="en-US" sz="2000" cap="none" dirty="0">
                <a:solidFill>
                  <a:srgbClr val="FFFFFF"/>
                </a:solidFill>
                <a:latin typeface="Lato"/>
                <a:ea typeface="Lato"/>
                <a:cs typeface="Lato"/>
                <a:sym typeface="Lato"/>
              </a:rPr>
            </a:br>
            <a:r>
              <a:rPr lang="en-US" sz="2000" cap="none" dirty="0">
                <a:solidFill>
                  <a:srgbClr val="FFFFFF"/>
                </a:solidFill>
                <a:latin typeface="Lato"/>
                <a:ea typeface="Lato"/>
                <a:cs typeface="Lato"/>
                <a:sym typeface="Lato"/>
              </a:rPr>
              <a:t>To my education </a:t>
            </a:r>
            <a:r>
              <a:rPr lang="en" sz="2000" cap="none" dirty="0">
                <a:solidFill>
                  <a:srgbClr val="FFFFFF"/>
                </a:solidFill>
                <a:latin typeface="Lato"/>
                <a:ea typeface="Lato"/>
                <a:cs typeface="Lato"/>
                <a:sym typeface="Lato"/>
              </a:rPr>
              <a:t>and career.”</a:t>
            </a:r>
            <a:endParaRPr sz="2000" dirty="0">
              <a:solidFill>
                <a:srgbClr val="FFFFFF"/>
              </a:solidFill>
              <a:latin typeface="Lato"/>
              <a:ea typeface="Lato"/>
              <a:cs typeface="Lato"/>
              <a:sym typeface="Lato"/>
            </a:endParaRPr>
          </a:p>
          <a:p>
            <a:pPr marL="0" lvl="0" indent="0" algn="l" rtl="0">
              <a:lnSpc>
                <a:spcPct val="115000"/>
              </a:lnSpc>
              <a:spcBef>
                <a:spcPts val="0"/>
              </a:spcBef>
              <a:spcAft>
                <a:spcPts val="0"/>
              </a:spcAft>
              <a:buClr>
                <a:schemeClr val="dk2"/>
              </a:buClr>
              <a:buSzPts val="1100"/>
              <a:buFont typeface="Calibri"/>
              <a:buNone/>
            </a:pPr>
            <a:endParaRPr sz="2000" dirty="0">
              <a:solidFill>
                <a:srgbClr val="FFFFFF"/>
              </a:solidFill>
            </a:endParaRPr>
          </a:p>
          <a:p>
            <a:pPr marL="0" lvl="0" indent="0" algn="l" rtl="0">
              <a:lnSpc>
                <a:spcPct val="100000"/>
              </a:lnSpc>
              <a:spcBef>
                <a:spcPts val="0"/>
              </a:spcBef>
              <a:spcAft>
                <a:spcPts val="1600"/>
              </a:spcAft>
              <a:buClr>
                <a:schemeClr val="dk1"/>
              </a:buClr>
              <a:buSzPts val="4800"/>
              <a:buFont typeface="Calibri"/>
              <a:buNone/>
            </a:pPr>
            <a:endParaRPr sz="2800" dirty="0"/>
          </a:p>
        </p:txBody>
      </p:sp>
      <p:sp>
        <p:nvSpPr>
          <p:cNvPr id="291" name="Google Shape;291;p18"/>
          <p:cNvSpPr txBox="1"/>
          <p:nvPr/>
        </p:nvSpPr>
        <p:spPr>
          <a:xfrm>
            <a:off x="377467" y="6206633"/>
            <a:ext cx="10941600" cy="343600"/>
          </a:xfrm>
          <a:prstGeom prst="rect">
            <a:avLst/>
          </a:prstGeom>
          <a:no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r>
              <a:rPr lang="en" sz="1467" b="1">
                <a:solidFill>
                  <a:schemeClr val="lt1"/>
                </a:solidFill>
                <a:highlight>
                  <a:srgbClr val="000000"/>
                </a:highlight>
                <a:latin typeface="Source Sans Pro"/>
                <a:ea typeface="Source Sans Pro"/>
                <a:cs typeface="Source Sans Pro"/>
                <a:sym typeface="Source Sans Pro"/>
              </a:rPr>
              <a:t>Spokane CC Student Voices on Transparency -- Angela Rasmussen, Sally Heilstedt, TILT 211 Summer Institute, August 2018</a:t>
            </a:r>
            <a:endParaRPr sz="1467" b="1">
              <a:solidFill>
                <a:schemeClr val="lt1"/>
              </a:solidFill>
              <a:highlight>
                <a:srgbClr val="000000"/>
              </a:highlight>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Clr>
                <a:schemeClr val="dk1"/>
              </a:buClr>
              <a:buSzPts val="3300"/>
              <a:buFont typeface="Playfair Display"/>
              <a:buNone/>
            </a:pPr>
            <a:r>
              <a:rPr lang="en">
                <a:latin typeface="Playfair Display"/>
                <a:ea typeface="Playfair Display"/>
                <a:cs typeface="Playfair Display"/>
                <a:sym typeface="Playfair Display"/>
              </a:rPr>
              <a:t>TILT Researchers Found ...</a:t>
            </a:r>
            <a:endParaRPr>
              <a:latin typeface="Playfair Display"/>
              <a:ea typeface="Playfair Display"/>
              <a:cs typeface="Playfair Display"/>
              <a:sym typeface="Playfair Display"/>
            </a:endParaRPr>
          </a:p>
        </p:txBody>
      </p:sp>
      <p:sp>
        <p:nvSpPr>
          <p:cNvPr id="297" name="Google Shape;297;p19"/>
          <p:cNvSpPr txBox="1">
            <a:spLocks noGrp="1"/>
          </p:cNvSpPr>
          <p:nvPr>
            <p:ph type="body" idx="1"/>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2100"/>
              <a:buNone/>
            </a:pPr>
            <a:r>
              <a:rPr lang="en" sz="4000" b="1" dirty="0">
                <a:latin typeface="Lato"/>
                <a:ea typeface="Lato"/>
                <a:cs typeface="Lato"/>
                <a:sym typeface="Lato"/>
              </a:rPr>
              <a:t>Quantitative data</a:t>
            </a:r>
            <a:r>
              <a:rPr lang="en" sz="4000" dirty="0">
                <a:latin typeface="Lato"/>
                <a:ea typeface="Lato"/>
                <a:cs typeface="Lato"/>
                <a:sym typeface="Lato"/>
              </a:rPr>
              <a:t> showed that the retention rates of the students in the original TILT study increased 13% to 15%-- not just 1 year later, but 2 YEARS LATER.</a:t>
            </a:r>
            <a:endParaRPr sz="4000" dirty="0">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Font typeface="Playfair Display"/>
              <a:buNone/>
            </a:pPr>
            <a:r>
              <a:rPr lang="en">
                <a:latin typeface="Playfair Display"/>
                <a:ea typeface="Playfair Display"/>
                <a:cs typeface="Playfair Display"/>
                <a:sym typeface="Playfair Display"/>
              </a:rPr>
              <a:t>Transparent Assignments: The Takeaway</a:t>
            </a:r>
            <a:endParaRPr>
              <a:latin typeface="Playfair Display"/>
              <a:ea typeface="Playfair Display"/>
              <a:cs typeface="Playfair Display"/>
              <a:sym typeface="Playfair Display"/>
            </a:endParaRPr>
          </a:p>
        </p:txBody>
      </p:sp>
      <p:sp>
        <p:nvSpPr>
          <p:cNvPr id="303" name="Google Shape;303;p20"/>
          <p:cNvSpPr txBox="1">
            <a:spLocks noGrp="1"/>
          </p:cNvSpPr>
          <p:nvPr>
            <p:ph type="body" idx="1"/>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33"/>
              </a:spcAft>
              <a:buClr>
                <a:schemeClr val="dk1"/>
              </a:buClr>
              <a:buSzPts val="1800"/>
              <a:buNone/>
            </a:pPr>
            <a:r>
              <a:rPr lang="en-US" sz="6000" cap="none" dirty="0">
                <a:latin typeface="Lato"/>
                <a:ea typeface="Lato"/>
                <a:cs typeface="Lato"/>
                <a:sym typeface="Lato"/>
              </a:rPr>
              <a:t>Transparent assignments (TILT) are an equity strategy.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1"/>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Font typeface="Playfair Display"/>
              <a:buNone/>
            </a:pPr>
            <a:r>
              <a:rPr lang="en">
                <a:latin typeface="Playfair Display"/>
                <a:ea typeface="Playfair Display"/>
                <a:cs typeface="Playfair Display"/>
                <a:sym typeface="Playfair Display"/>
              </a:rPr>
              <a:t>2 Assignments, 1 Course, 1 Quarter</a:t>
            </a:r>
            <a:endParaRPr>
              <a:latin typeface="Playfair Display"/>
              <a:ea typeface="Playfair Display"/>
              <a:cs typeface="Playfair Display"/>
              <a:sym typeface="Playfair Display"/>
            </a:endParaRPr>
          </a:p>
        </p:txBody>
      </p:sp>
      <p:sp>
        <p:nvSpPr>
          <p:cNvPr id="309" name="Google Shape;309;p21"/>
          <p:cNvSpPr txBox="1">
            <a:spLocks noGrp="1"/>
          </p:cNvSpPr>
          <p:nvPr>
            <p:ph type="body" idx="1"/>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33"/>
              </a:spcAft>
              <a:buClr>
                <a:schemeClr val="dk1"/>
              </a:buClr>
              <a:buSzPts val="1800"/>
              <a:buNone/>
            </a:pPr>
            <a:r>
              <a:rPr lang="en-US" sz="6000" cap="none" dirty="0">
                <a:latin typeface="Lato"/>
                <a:ea typeface="Lato"/>
                <a:cs typeface="Lato"/>
                <a:sym typeface="Lato"/>
              </a:rPr>
              <a:t>Just 2 tilt-ed assignments in 1 course makes a difference for students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p:nvPr/>
        </p:nvSpPr>
        <p:spPr>
          <a:xfrm>
            <a:off x="265533" y="254000"/>
            <a:ext cx="11638000" cy="63848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pic>
        <p:nvPicPr>
          <p:cNvPr id="315" name="Google Shape;315;p22"/>
          <p:cNvPicPr preferRelativeResize="0"/>
          <p:nvPr/>
        </p:nvPicPr>
        <p:blipFill rotWithShape="1">
          <a:blip r:embed="rId3">
            <a:alphaModFix/>
          </a:blip>
          <a:srcRect/>
          <a:stretch/>
        </p:blipFill>
        <p:spPr>
          <a:xfrm>
            <a:off x="1986833" y="0"/>
            <a:ext cx="8218336" cy="5489237"/>
          </a:xfrm>
          <a:prstGeom prst="rect">
            <a:avLst/>
          </a:prstGeom>
          <a:noFill/>
          <a:ln>
            <a:noFill/>
          </a:ln>
        </p:spPr>
      </p:pic>
      <p:sp>
        <p:nvSpPr>
          <p:cNvPr id="316" name="Google Shape;316;p22"/>
          <p:cNvSpPr txBox="1"/>
          <p:nvPr/>
        </p:nvSpPr>
        <p:spPr>
          <a:xfrm>
            <a:off x="519567" y="5639333"/>
            <a:ext cx="11545600" cy="1085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 sz="3466">
                <a:solidFill>
                  <a:srgbClr val="000000"/>
                </a:solidFill>
                <a:latin typeface="Arial"/>
                <a:ea typeface="Arial"/>
                <a:cs typeface="Arial"/>
                <a:sym typeface="Arial"/>
              </a:rPr>
              <a:t>A pause: What thoughts or questions do you have?</a:t>
            </a:r>
            <a:endParaRPr sz="3466">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title"/>
          </p:nvPr>
        </p:nvSpPr>
        <p:spPr>
          <a:xfrm>
            <a:off x="1323498" y="0"/>
            <a:ext cx="954500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 b="1">
                <a:solidFill>
                  <a:schemeClr val="dk1"/>
                </a:solidFill>
              </a:rPr>
              <a:t>EXAMPLE: Less-Transparent Assignment</a:t>
            </a:r>
            <a:endParaRPr b="1">
              <a:solidFill>
                <a:schemeClr val="dk1"/>
              </a:solidFill>
            </a:endParaRPr>
          </a:p>
        </p:txBody>
      </p:sp>
      <p:sp>
        <p:nvSpPr>
          <p:cNvPr id="322" name="Google Shape;322;p23"/>
          <p:cNvSpPr/>
          <p:nvPr/>
        </p:nvSpPr>
        <p:spPr>
          <a:xfrm>
            <a:off x="428438" y="1325564"/>
            <a:ext cx="11335123" cy="50967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Calibri"/>
              <a:buNone/>
            </a:pPr>
            <a:r>
              <a:rPr lang="en" sz="3200" dirty="0">
                <a:solidFill>
                  <a:schemeClr val="dk1"/>
                </a:solidFill>
                <a:latin typeface="Calibri"/>
                <a:ea typeface="Calibri"/>
                <a:cs typeface="Calibri"/>
                <a:sym typeface="Calibri"/>
              </a:rPr>
              <a:t>Read the less-transparent assignment and discuss with a partner:</a:t>
            </a:r>
            <a:endParaRPr dirty="0"/>
          </a:p>
          <a:p>
            <a:pPr marL="0" marR="0" lvl="0" indent="0" algn="l" rtl="0">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800" b="1" u="sng" dirty="0">
                <a:solidFill>
                  <a:schemeClr val="dk1"/>
                </a:solidFill>
                <a:latin typeface="Calibri"/>
                <a:ea typeface="Calibri"/>
                <a:cs typeface="Calibri"/>
                <a:sym typeface="Calibri"/>
              </a:rPr>
              <a:t>Purpose</a:t>
            </a:r>
            <a:endParaRPr sz="2800" b="1" u="sng"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3200"/>
              <a:buFont typeface="Arial"/>
              <a:buChar char="•"/>
            </a:pPr>
            <a:r>
              <a:rPr lang="en" sz="2400" b="1" i="1" u="none" strike="noStrike" cap="none" dirty="0">
                <a:solidFill>
                  <a:schemeClr val="dk1"/>
                </a:solidFill>
                <a:latin typeface="Lato"/>
                <a:ea typeface="Lato"/>
                <a:cs typeface="Lato"/>
                <a:sym typeface="Lato"/>
              </a:rPr>
              <a:t>Why</a:t>
            </a:r>
            <a:r>
              <a:rPr lang="en" sz="2400" b="0" i="0" u="none" strike="noStrike" cap="none" dirty="0">
                <a:solidFill>
                  <a:schemeClr val="dk1"/>
                </a:solidFill>
                <a:latin typeface="Lato"/>
                <a:ea typeface="Lato"/>
                <a:cs typeface="Lato"/>
                <a:sym typeface="Lato"/>
              </a:rPr>
              <a:t> </a:t>
            </a:r>
            <a:r>
              <a:rPr lang="en" sz="2400" b="0" i="1" u="sng" strike="noStrike" cap="none" dirty="0">
                <a:solidFill>
                  <a:schemeClr val="dk1"/>
                </a:solidFill>
                <a:latin typeface="Lato"/>
                <a:ea typeface="Lato"/>
                <a:cs typeface="Lato"/>
                <a:sym typeface="Lato"/>
              </a:rPr>
              <a:t>THIS </a:t>
            </a:r>
            <a:r>
              <a:rPr lang="en" sz="2400" b="0" i="1" u="none" strike="noStrike" cap="none" dirty="0">
                <a:solidFill>
                  <a:schemeClr val="dk1"/>
                </a:solidFill>
                <a:latin typeface="Lato"/>
                <a:ea typeface="Lato"/>
                <a:cs typeface="Lato"/>
                <a:sym typeface="Lato"/>
              </a:rPr>
              <a:t>assignment</a:t>
            </a:r>
            <a:r>
              <a:rPr lang="en" sz="2400" b="0" i="0" u="none" strike="noStrike" cap="none" dirty="0">
                <a:solidFill>
                  <a:schemeClr val="dk1"/>
                </a:solidFill>
                <a:latin typeface="Lato"/>
                <a:ea typeface="Lato"/>
                <a:cs typeface="Lato"/>
                <a:sym typeface="Lato"/>
              </a:rPr>
              <a:t> (and not a different one)?</a:t>
            </a:r>
            <a:endParaRPr dirty="0"/>
          </a:p>
          <a:p>
            <a:pPr marL="800100" marR="0" lvl="1" indent="-342900" algn="l" rtl="0">
              <a:spcBef>
                <a:spcPts val="0"/>
              </a:spcBef>
              <a:spcAft>
                <a:spcPts val="0"/>
              </a:spcAft>
              <a:buClr>
                <a:schemeClr val="dk1"/>
              </a:buClr>
              <a:buSzPts val="3200"/>
              <a:buFont typeface="Arial"/>
              <a:buChar char="•"/>
            </a:pPr>
            <a:r>
              <a:rPr lang="en" sz="2400" b="1" i="1" u="none" strike="noStrike" cap="none" dirty="0">
                <a:solidFill>
                  <a:schemeClr val="dk1"/>
                </a:solidFill>
                <a:latin typeface="Lato"/>
                <a:ea typeface="Lato"/>
                <a:cs typeface="Lato"/>
                <a:sym typeface="Lato"/>
              </a:rPr>
              <a:t>Why</a:t>
            </a:r>
            <a:r>
              <a:rPr lang="en" sz="2400" b="0" i="0" u="none" strike="noStrike" cap="none" dirty="0">
                <a:solidFill>
                  <a:schemeClr val="dk1"/>
                </a:solidFill>
                <a:latin typeface="Lato"/>
                <a:ea typeface="Lato"/>
                <a:cs typeface="Lato"/>
                <a:sym typeface="Lato"/>
              </a:rPr>
              <a:t> does this assignment matter in this course and life beyond the course? </a:t>
            </a:r>
            <a:endParaRPr dirty="0"/>
          </a:p>
          <a:p>
            <a:pPr marL="800100" marR="0" lvl="1" indent="-342900" algn="l" rtl="0">
              <a:spcBef>
                <a:spcPts val="0"/>
              </a:spcBef>
              <a:spcAft>
                <a:spcPts val="0"/>
              </a:spcAft>
              <a:buClr>
                <a:schemeClr val="dk1"/>
              </a:buClr>
              <a:buSzPts val="3200"/>
              <a:buFont typeface="Arial"/>
              <a:buChar char="•"/>
            </a:pPr>
            <a:r>
              <a:rPr lang="en" sz="2400" b="1" i="1" u="none" strike="noStrike" cap="none" dirty="0">
                <a:solidFill>
                  <a:schemeClr val="dk1"/>
                </a:solidFill>
                <a:latin typeface="Lato"/>
                <a:ea typeface="Lato"/>
                <a:cs typeface="Lato"/>
                <a:sym typeface="Lato"/>
              </a:rPr>
              <a:t>What</a:t>
            </a:r>
            <a:r>
              <a:rPr lang="en" sz="2400" b="0" i="0" u="none" strike="noStrike" cap="none" dirty="0">
                <a:solidFill>
                  <a:schemeClr val="dk1"/>
                </a:solidFill>
                <a:latin typeface="Lato"/>
                <a:ea typeface="Lato"/>
                <a:cs typeface="Lato"/>
                <a:sym typeface="Lato"/>
              </a:rPr>
              <a:t> skills will be practiced; what knowledge should they gain?</a:t>
            </a:r>
            <a:endParaRPr sz="2400" b="0" i="0" u="none" strike="noStrike" cap="none" dirty="0">
              <a:solidFill>
                <a:schemeClr val="dk1"/>
              </a:solidFill>
              <a:latin typeface="Calibri"/>
              <a:ea typeface="Calibri"/>
              <a:cs typeface="Calibri"/>
              <a:sym typeface="Calibri"/>
            </a:endParaRPr>
          </a:p>
          <a:p>
            <a:pPr marL="457200" marR="0" lvl="0" indent="-254000" algn="l" rtl="0">
              <a:spcBef>
                <a:spcPts val="0"/>
              </a:spcBef>
              <a:spcAft>
                <a:spcPts val="0"/>
              </a:spcAft>
              <a:buClr>
                <a:schemeClr val="dk1"/>
              </a:buClr>
              <a:buSzPts val="3200"/>
              <a:buFont typeface="Arial"/>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800" b="1" u="sng" dirty="0">
                <a:solidFill>
                  <a:schemeClr val="dk1"/>
                </a:solidFill>
                <a:latin typeface="Calibri"/>
                <a:ea typeface="Calibri"/>
                <a:cs typeface="Calibri"/>
                <a:sym typeface="Calibri"/>
              </a:rPr>
              <a:t>Task:</a:t>
            </a:r>
            <a:endParaRPr dirty="0"/>
          </a:p>
          <a:p>
            <a:pPr marL="800100" marR="0" lvl="1" indent="-342900" algn="l" rtl="0">
              <a:spcBef>
                <a:spcPts val="0"/>
              </a:spcBef>
              <a:spcAft>
                <a:spcPts val="0"/>
              </a:spcAft>
              <a:buClr>
                <a:schemeClr val="dk1"/>
              </a:buClr>
              <a:buSzPts val="3200"/>
              <a:buFont typeface="Arial"/>
              <a:buChar char="•"/>
            </a:pPr>
            <a:r>
              <a:rPr lang="en" sz="2400" b="1" i="1" u="none" strike="noStrike" cap="none" dirty="0">
                <a:solidFill>
                  <a:schemeClr val="dk1"/>
                </a:solidFill>
                <a:latin typeface="Lato"/>
                <a:ea typeface="Lato"/>
                <a:cs typeface="Lato"/>
                <a:sym typeface="Lato"/>
              </a:rPr>
              <a:t>What</a:t>
            </a:r>
            <a:r>
              <a:rPr lang="en" sz="2400" b="0" i="1" u="none" strike="noStrike" cap="none" dirty="0">
                <a:solidFill>
                  <a:schemeClr val="dk1"/>
                </a:solidFill>
                <a:latin typeface="Lato"/>
                <a:ea typeface="Lato"/>
                <a:cs typeface="Lato"/>
                <a:sym typeface="Lato"/>
              </a:rPr>
              <a:t> steps should they take (and what mistakes should they avoid) as they complete the assignment?</a:t>
            </a:r>
            <a:endParaRPr sz="3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800" b="1" u="sng" dirty="0">
                <a:solidFill>
                  <a:schemeClr val="dk1"/>
                </a:solidFill>
                <a:latin typeface="Calibri"/>
                <a:ea typeface="Calibri"/>
                <a:cs typeface="Calibri"/>
                <a:sym typeface="Calibri"/>
              </a:rPr>
              <a:t>Criteria for Success</a:t>
            </a:r>
            <a:r>
              <a:rPr lang="en" sz="2800" u="sng" dirty="0">
                <a:solidFill>
                  <a:schemeClr val="dk1"/>
                </a:solidFill>
                <a:latin typeface="Lato"/>
                <a:ea typeface="Lato"/>
                <a:cs typeface="Lato"/>
                <a:sym typeface="Lato"/>
              </a:rPr>
              <a:t>: </a:t>
            </a:r>
            <a:endParaRPr dirty="0"/>
          </a:p>
          <a:p>
            <a:pPr marL="800100" marR="0" lvl="1" indent="-342900" algn="l" rtl="0">
              <a:spcBef>
                <a:spcPts val="0"/>
              </a:spcBef>
              <a:spcAft>
                <a:spcPts val="0"/>
              </a:spcAft>
              <a:buClr>
                <a:schemeClr val="dk1"/>
              </a:buClr>
              <a:buSzPts val="2400"/>
              <a:buFont typeface="Arial"/>
              <a:buChar char="•"/>
            </a:pPr>
            <a:r>
              <a:rPr lang="en" sz="2400" b="1" i="1" u="none" strike="noStrike" cap="none" dirty="0">
                <a:solidFill>
                  <a:schemeClr val="dk1"/>
                </a:solidFill>
                <a:latin typeface="Lato"/>
                <a:ea typeface="Lato"/>
                <a:cs typeface="Lato"/>
                <a:sym typeface="Lato"/>
              </a:rPr>
              <a:t>What </a:t>
            </a:r>
            <a:r>
              <a:rPr lang="en" sz="2400" b="0" i="0" u="none" strike="noStrike" cap="none" dirty="0">
                <a:solidFill>
                  <a:schemeClr val="dk1"/>
                </a:solidFill>
                <a:latin typeface="Lato"/>
                <a:ea typeface="Lato"/>
                <a:cs typeface="Lato"/>
                <a:sym typeface="Lato"/>
              </a:rPr>
              <a:t>does success look like on this assignment?</a:t>
            </a:r>
            <a:endParaRPr sz="2400" b="0" i="0" u="none" strike="noStrike" cap="none" dirty="0">
              <a:solidFill>
                <a:schemeClr val="dk1"/>
              </a:solidFill>
              <a:latin typeface="Lato"/>
              <a:ea typeface="Lato"/>
              <a:cs typeface="Lato"/>
              <a:sym typeface="Lato"/>
            </a:endParaRPr>
          </a:p>
          <a:p>
            <a:pPr marL="800100" marR="0" lvl="1" indent="-342900" algn="l" rtl="0">
              <a:spcBef>
                <a:spcPts val="0"/>
              </a:spcBef>
              <a:spcAft>
                <a:spcPts val="0"/>
              </a:spcAft>
              <a:buClr>
                <a:schemeClr val="dk1"/>
              </a:buClr>
              <a:buSzPts val="2400"/>
              <a:buFont typeface="Arial"/>
              <a:buChar char="•"/>
            </a:pPr>
            <a:r>
              <a:rPr lang="en" sz="2400" b="1" i="1" u="none" strike="noStrike" cap="none" dirty="0">
                <a:solidFill>
                  <a:schemeClr val="dk1"/>
                </a:solidFill>
                <a:latin typeface="Lato"/>
                <a:ea typeface="Lato"/>
                <a:cs typeface="Lato"/>
                <a:sym typeface="Lato"/>
              </a:rPr>
              <a:t>How</a:t>
            </a:r>
            <a:r>
              <a:rPr lang="en" sz="2400" b="0" i="0" u="none" strike="noStrike" cap="none" dirty="0">
                <a:solidFill>
                  <a:schemeClr val="dk1"/>
                </a:solidFill>
                <a:latin typeface="Lato"/>
                <a:ea typeface="Lato"/>
                <a:cs typeface="Lato"/>
                <a:sym typeface="Lato"/>
              </a:rPr>
              <a:t> will they know if they’ve been successful?</a:t>
            </a:r>
            <a:endParaRPr sz="2400" b="0" i="0" u="none" strike="noStrike" cap="none" dirty="0">
              <a:solidFill>
                <a:schemeClr val="dk1"/>
              </a:solidFill>
              <a:latin typeface="Lato"/>
              <a:ea typeface="Lato"/>
              <a:cs typeface="Lato"/>
              <a:sym typeface="Lato"/>
            </a:endParaRPr>
          </a:p>
          <a:p>
            <a:pPr marL="0" marR="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cxnSp>
        <p:nvCxnSpPr>
          <p:cNvPr id="323" name="Google Shape;323;p23" descr="&quot;&quot;&#10;"/>
          <p:cNvCxnSpPr/>
          <p:nvPr/>
        </p:nvCxnSpPr>
        <p:spPr>
          <a:xfrm>
            <a:off x="0" y="980716"/>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b="1">
                <a:solidFill>
                  <a:schemeClr val="dk1"/>
                </a:solidFill>
              </a:rPr>
              <a:t>Discuss the More-Transparent Assignment</a:t>
            </a:r>
            <a:endParaRPr/>
          </a:p>
        </p:txBody>
      </p:sp>
      <p:sp>
        <p:nvSpPr>
          <p:cNvPr id="329" name="Google Shape;329;p24"/>
          <p:cNvSpPr txBox="1">
            <a:spLocks noGrp="1"/>
          </p:cNvSpPr>
          <p:nvPr>
            <p:ph type="body" idx="1"/>
          </p:nvPr>
        </p:nvSpPr>
        <p:spPr>
          <a:xfrm>
            <a:off x="741381" y="1610472"/>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 dirty="0">
                <a:solidFill>
                  <a:schemeClr val="dk1"/>
                </a:solidFill>
              </a:rPr>
              <a:t>Now compare the less and more-transparent assignments, and discuss with a partner.  </a:t>
            </a:r>
            <a:r>
              <a:rPr lang="en-US" dirty="0"/>
              <a:t>Are the following elements more clear?</a:t>
            </a:r>
          </a:p>
          <a:p>
            <a:pPr marL="0" lvl="0" indent="0">
              <a:spcBef>
                <a:spcPts val="0"/>
              </a:spcBef>
              <a:buNone/>
            </a:pPr>
            <a:endParaRPr lang="en-US" b="1" u="sng" dirty="0"/>
          </a:p>
          <a:p>
            <a:pPr marL="0" lvl="0" indent="0">
              <a:spcBef>
                <a:spcPts val="0"/>
              </a:spcBef>
              <a:buNone/>
            </a:pPr>
            <a:r>
              <a:rPr lang="en-US" b="1" u="sng" dirty="0"/>
              <a:t>Purpose</a:t>
            </a:r>
          </a:p>
          <a:p>
            <a:pPr marL="800100" lvl="1">
              <a:spcBef>
                <a:spcPts val="0"/>
              </a:spcBef>
              <a:buSzPts val="3200"/>
            </a:pPr>
            <a:r>
              <a:rPr lang="en-US" b="1" i="1" dirty="0">
                <a:latin typeface="Lato"/>
                <a:ea typeface="Lato"/>
                <a:cs typeface="Lato"/>
                <a:sym typeface="Lato"/>
              </a:rPr>
              <a:t>Why</a:t>
            </a:r>
            <a:r>
              <a:rPr lang="en-US" dirty="0">
                <a:latin typeface="Lato"/>
                <a:ea typeface="Lato"/>
                <a:cs typeface="Lato"/>
                <a:sym typeface="Lato"/>
              </a:rPr>
              <a:t> </a:t>
            </a:r>
            <a:r>
              <a:rPr lang="en-US" i="1" u="sng" dirty="0">
                <a:latin typeface="Lato"/>
                <a:ea typeface="Lato"/>
                <a:cs typeface="Lato"/>
                <a:sym typeface="Lato"/>
              </a:rPr>
              <a:t>THIS </a:t>
            </a:r>
            <a:r>
              <a:rPr lang="en-US" i="1" dirty="0">
                <a:latin typeface="Lato"/>
                <a:ea typeface="Lato"/>
                <a:cs typeface="Lato"/>
                <a:sym typeface="Lato"/>
              </a:rPr>
              <a:t>assignment</a:t>
            </a:r>
            <a:r>
              <a:rPr lang="en-US" dirty="0">
                <a:latin typeface="Lato"/>
                <a:ea typeface="Lato"/>
                <a:cs typeface="Lato"/>
                <a:sym typeface="Lato"/>
              </a:rPr>
              <a:t> (and not a different one)?</a:t>
            </a:r>
            <a:endParaRPr lang="en-US" dirty="0"/>
          </a:p>
          <a:p>
            <a:pPr marL="800100" lvl="1">
              <a:spcBef>
                <a:spcPts val="0"/>
              </a:spcBef>
              <a:buSzPts val="3200"/>
            </a:pPr>
            <a:r>
              <a:rPr lang="en-US" b="1" i="1" dirty="0">
                <a:latin typeface="Lato"/>
                <a:ea typeface="Lato"/>
                <a:cs typeface="Lato"/>
                <a:sym typeface="Lato"/>
              </a:rPr>
              <a:t>Why</a:t>
            </a:r>
            <a:r>
              <a:rPr lang="en-US" dirty="0">
                <a:latin typeface="Lato"/>
                <a:ea typeface="Lato"/>
                <a:cs typeface="Lato"/>
                <a:sym typeface="Lato"/>
              </a:rPr>
              <a:t> does this assignment matter in this course and life beyond the course? </a:t>
            </a:r>
            <a:endParaRPr lang="en-US" dirty="0"/>
          </a:p>
          <a:p>
            <a:pPr marL="800100" lvl="1">
              <a:spcBef>
                <a:spcPts val="0"/>
              </a:spcBef>
              <a:buSzPts val="3200"/>
            </a:pPr>
            <a:r>
              <a:rPr lang="en-US" b="1" i="1" dirty="0">
                <a:latin typeface="Lato"/>
                <a:ea typeface="Lato"/>
                <a:cs typeface="Lato"/>
                <a:sym typeface="Lato"/>
              </a:rPr>
              <a:t>What</a:t>
            </a:r>
            <a:r>
              <a:rPr lang="en-US" dirty="0">
                <a:latin typeface="Lato"/>
                <a:ea typeface="Lato"/>
                <a:cs typeface="Lato"/>
                <a:sym typeface="Lato"/>
              </a:rPr>
              <a:t> skills will be practiced; what knowledge should they gain?</a:t>
            </a:r>
            <a:endParaRPr lang="en-US" dirty="0"/>
          </a:p>
          <a:p>
            <a:pPr lvl="0" indent="-254000">
              <a:spcBef>
                <a:spcPts val="0"/>
              </a:spcBef>
              <a:buSzPts val="3200"/>
              <a:buNone/>
            </a:pPr>
            <a:endParaRPr lang="en-US" sz="1400" dirty="0"/>
          </a:p>
          <a:p>
            <a:pPr marL="0" lvl="0" indent="0">
              <a:spcBef>
                <a:spcPts val="0"/>
              </a:spcBef>
              <a:buNone/>
            </a:pPr>
            <a:r>
              <a:rPr lang="en-US" b="1" u="sng" dirty="0"/>
              <a:t>Task:</a:t>
            </a:r>
            <a:endParaRPr lang="en-US" dirty="0"/>
          </a:p>
          <a:p>
            <a:pPr marL="800100" lvl="1">
              <a:spcBef>
                <a:spcPts val="0"/>
              </a:spcBef>
              <a:buSzPts val="3200"/>
            </a:pPr>
            <a:r>
              <a:rPr lang="en-US" b="1" i="1" dirty="0">
                <a:latin typeface="Lato"/>
                <a:ea typeface="Lato"/>
                <a:cs typeface="Lato"/>
                <a:sym typeface="Lato"/>
              </a:rPr>
              <a:t>What</a:t>
            </a:r>
            <a:r>
              <a:rPr lang="en-US" i="1" dirty="0">
                <a:latin typeface="Lato"/>
                <a:ea typeface="Lato"/>
                <a:cs typeface="Lato"/>
                <a:sym typeface="Lato"/>
              </a:rPr>
              <a:t> steps should they take (and what mistakes should they avoid) as they complete the assignment?</a:t>
            </a:r>
            <a:endParaRPr lang="en-US" sz="3200" dirty="0"/>
          </a:p>
          <a:p>
            <a:pPr marL="0" lvl="0" indent="0">
              <a:spcBef>
                <a:spcPts val="0"/>
              </a:spcBef>
              <a:buSzPts val="1200"/>
              <a:buNone/>
            </a:pPr>
            <a:endParaRPr lang="en-US" sz="1200" dirty="0"/>
          </a:p>
          <a:p>
            <a:pPr marL="0" lvl="0" indent="0">
              <a:spcBef>
                <a:spcPts val="0"/>
              </a:spcBef>
              <a:buNone/>
            </a:pPr>
            <a:r>
              <a:rPr lang="en-US" b="1" u="sng" dirty="0"/>
              <a:t>Criteria for Success</a:t>
            </a:r>
            <a:r>
              <a:rPr lang="en-US" u="sng" dirty="0">
                <a:latin typeface="Lato"/>
                <a:ea typeface="Lato"/>
                <a:cs typeface="Lato"/>
                <a:sym typeface="Lato"/>
              </a:rPr>
              <a:t>: </a:t>
            </a:r>
            <a:endParaRPr lang="en-US" dirty="0"/>
          </a:p>
          <a:p>
            <a:pPr marL="800100" lvl="1">
              <a:spcBef>
                <a:spcPts val="0"/>
              </a:spcBef>
              <a:buSzPts val="2400"/>
            </a:pPr>
            <a:r>
              <a:rPr lang="en-US" b="1" i="1" dirty="0">
                <a:latin typeface="Lato"/>
                <a:ea typeface="Lato"/>
                <a:cs typeface="Lato"/>
                <a:sym typeface="Lato"/>
              </a:rPr>
              <a:t>What </a:t>
            </a:r>
            <a:r>
              <a:rPr lang="en-US" dirty="0">
                <a:latin typeface="Lato"/>
                <a:ea typeface="Lato"/>
                <a:cs typeface="Lato"/>
                <a:sym typeface="Lato"/>
              </a:rPr>
              <a:t>does success look like on this assignment?</a:t>
            </a:r>
          </a:p>
          <a:p>
            <a:pPr marL="800100" lvl="1">
              <a:spcBef>
                <a:spcPts val="0"/>
              </a:spcBef>
              <a:buSzPts val="2400"/>
            </a:pPr>
            <a:r>
              <a:rPr lang="en-US" b="1" i="1" dirty="0">
                <a:latin typeface="Lato"/>
                <a:ea typeface="Lato"/>
                <a:cs typeface="Lato"/>
                <a:sym typeface="Lato"/>
              </a:rPr>
              <a:t>How</a:t>
            </a:r>
            <a:r>
              <a:rPr lang="en-US" dirty="0">
                <a:latin typeface="Lato"/>
                <a:ea typeface="Lato"/>
                <a:cs typeface="Lato"/>
                <a:sym typeface="Lato"/>
              </a:rPr>
              <a:t> will they know if they’ve been successful?</a:t>
            </a:r>
          </a:p>
          <a:p>
            <a:pPr marL="0" lvl="0" indent="0" algn="l" rtl="0">
              <a:lnSpc>
                <a:spcPct val="90000"/>
              </a:lnSpc>
              <a:spcBef>
                <a:spcPts val="0"/>
              </a:spcBef>
              <a:spcAft>
                <a:spcPts val="0"/>
              </a:spcAft>
              <a:buClr>
                <a:schemeClr val="dk1"/>
              </a:buClr>
              <a:buSzPts val="2800"/>
              <a:buNone/>
            </a:pPr>
            <a:endParaRPr dirty="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5"/>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Font typeface="Playfair Display"/>
              <a:buNone/>
            </a:pPr>
            <a:r>
              <a:rPr lang="en">
                <a:latin typeface="Playfair Display"/>
                <a:ea typeface="Playfair Display"/>
                <a:cs typeface="Playfair Display"/>
                <a:sym typeface="Playfair Display"/>
              </a:rPr>
              <a:t>Discussion of a Student Facing Document</a:t>
            </a:r>
            <a:endParaRPr>
              <a:latin typeface="Playfair Display"/>
              <a:ea typeface="Playfair Display"/>
              <a:cs typeface="Playfair Display"/>
              <a:sym typeface="Playfair Display"/>
            </a:endParaRPr>
          </a:p>
        </p:txBody>
      </p:sp>
      <p:sp>
        <p:nvSpPr>
          <p:cNvPr id="335" name="Google Shape;335;p25"/>
          <p:cNvSpPr txBox="1">
            <a:spLocks noGrp="1"/>
          </p:cNvSpPr>
          <p:nvPr>
            <p:ph type="body" idx="1"/>
          </p:nvPr>
        </p:nvSpPr>
        <p:spPr>
          <a:xfrm>
            <a:off x="415600" y="1911771"/>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800"/>
              <a:buNone/>
            </a:pPr>
            <a:r>
              <a:rPr lang="en" sz="2600" cap="none" dirty="0">
                <a:solidFill>
                  <a:schemeClr val="dk1"/>
                </a:solidFill>
                <a:latin typeface="Calibri"/>
                <a:ea typeface="Calibri"/>
                <a:cs typeface="Calibri"/>
                <a:sym typeface="Lato"/>
              </a:rPr>
              <a:t>Read the Seattle Promise Announcement and </a:t>
            </a:r>
            <a:r>
              <a:rPr lang="en-US" sz="2600" cap="none" dirty="0">
                <a:solidFill>
                  <a:schemeClr val="dk1"/>
                </a:solidFill>
                <a:latin typeface="Calibri"/>
                <a:ea typeface="Calibri"/>
                <a:cs typeface="Calibri"/>
                <a:sym typeface="Lato"/>
              </a:rPr>
              <a:t>think about it in terms of the Transparent framework:</a:t>
            </a:r>
            <a:endParaRPr sz="2600" cap="none" dirty="0">
              <a:solidFill>
                <a:schemeClr val="dk1"/>
              </a:solidFill>
              <a:latin typeface="Calibri"/>
              <a:ea typeface="Calibri"/>
              <a:cs typeface="Calibri"/>
              <a:sym typeface="Lato"/>
            </a:endParaRPr>
          </a:p>
          <a:p>
            <a:pPr marL="609585" lvl="0" indent="-474120" algn="l" rtl="0">
              <a:lnSpc>
                <a:spcPct val="115000"/>
              </a:lnSpc>
              <a:spcBef>
                <a:spcPts val="2133"/>
              </a:spcBef>
              <a:spcAft>
                <a:spcPts val="0"/>
              </a:spcAft>
              <a:buClr>
                <a:schemeClr val="dk1"/>
              </a:buClr>
              <a:buSzPts val="2000"/>
              <a:buFont typeface="Lato"/>
              <a:buAutoNum type="arabicPeriod"/>
            </a:pPr>
            <a:r>
              <a:rPr lang="en-US" sz="2600" cap="none" dirty="0">
                <a:solidFill>
                  <a:schemeClr val="dk1"/>
                </a:solidFill>
                <a:latin typeface="Calibri"/>
                <a:ea typeface="Calibri"/>
                <a:cs typeface="Calibri"/>
                <a:sym typeface="Lato"/>
              </a:rPr>
              <a:t>Purpose</a:t>
            </a:r>
            <a:endParaRPr sz="2600" cap="none" dirty="0">
              <a:solidFill>
                <a:schemeClr val="dk1"/>
              </a:solidFill>
              <a:latin typeface="Calibri"/>
              <a:ea typeface="Calibri"/>
              <a:cs typeface="Calibri"/>
              <a:sym typeface="Lato"/>
            </a:endParaRPr>
          </a:p>
          <a:p>
            <a:pPr marL="609585" lvl="0" indent="-474120" algn="l" rtl="0">
              <a:lnSpc>
                <a:spcPct val="115000"/>
              </a:lnSpc>
              <a:spcBef>
                <a:spcPts val="0"/>
              </a:spcBef>
              <a:spcAft>
                <a:spcPts val="0"/>
              </a:spcAft>
              <a:buClr>
                <a:schemeClr val="dk1"/>
              </a:buClr>
              <a:buSzPts val="2000"/>
              <a:buFont typeface="Lato"/>
              <a:buAutoNum type="arabicPeriod"/>
            </a:pPr>
            <a:r>
              <a:rPr lang="en-US" sz="2600" cap="none" dirty="0">
                <a:solidFill>
                  <a:schemeClr val="dk1"/>
                </a:solidFill>
                <a:latin typeface="Calibri"/>
                <a:ea typeface="Calibri"/>
                <a:cs typeface="Calibri"/>
                <a:sym typeface="Lato"/>
              </a:rPr>
              <a:t>Tasks</a:t>
            </a:r>
            <a:endParaRPr sz="2600" cap="none" dirty="0">
              <a:solidFill>
                <a:schemeClr val="dk1"/>
              </a:solidFill>
              <a:latin typeface="Calibri"/>
              <a:ea typeface="Calibri"/>
              <a:cs typeface="Calibri"/>
              <a:sym typeface="Lato"/>
            </a:endParaRPr>
          </a:p>
          <a:p>
            <a:pPr marL="609585" lvl="0" indent="-474120" algn="l" rtl="0">
              <a:lnSpc>
                <a:spcPct val="115000"/>
              </a:lnSpc>
              <a:spcBef>
                <a:spcPts val="0"/>
              </a:spcBef>
              <a:spcAft>
                <a:spcPts val="0"/>
              </a:spcAft>
              <a:buClr>
                <a:schemeClr val="dk1"/>
              </a:buClr>
              <a:buSzPts val="2000"/>
              <a:buFont typeface="Lato"/>
              <a:buAutoNum type="arabicPeriod"/>
            </a:pPr>
            <a:r>
              <a:rPr lang="en-US" sz="2600" cap="none" dirty="0">
                <a:solidFill>
                  <a:schemeClr val="dk1"/>
                </a:solidFill>
                <a:latin typeface="Calibri"/>
                <a:ea typeface="Calibri"/>
                <a:cs typeface="Calibri"/>
                <a:sym typeface="Lato"/>
              </a:rPr>
              <a:t>Criteria for Success</a:t>
            </a:r>
            <a:r>
              <a:rPr lang="en" sz="2600" cap="none" dirty="0">
                <a:solidFill>
                  <a:schemeClr val="dk1"/>
                </a:solidFill>
                <a:latin typeface="Calibri"/>
                <a:ea typeface="Calibri"/>
                <a:cs typeface="Calibri"/>
                <a:sym typeface="Lato"/>
              </a:rPr>
              <a:t> </a:t>
            </a:r>
            <a:endParaRPr sz="2600" cap="none" dirty="0">
              <a:solidFill>
                <a:schemeClr val="dk1"/>
              </a:solidFill>
              <a:latin typeface="Calibri"/>
              <a:ea typeface="Calibri"/>
              <a:cs typeface="Calibri"/>
              <a:sym typeface="Lato"/>
            </a:endParaRPr>
          </a:p>
          <a:p>
            <a:pPr marL="0" lvl="0" indent="0" algn="l" rtl="0">
              <a:lnSpc>
                <a:spcPct val="115000"/>
              </a:lnSpc>
              <a:spcBef>
                <a:spcPts val="2133"/>
              </a:spcBef>
              <a:spcAft>
                <a:spcPts val="2133"/>
              </a:spcAft>
              <a:buClr>
                <a:schemeClr val="dk1"/>
              </a:buClr>
              <a:buSzPts val="1800"/>
              <a:buNone/>
            </a:pPr>
            <a:endParaRPr sz="2667" dirty="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2FAB-73FA-4EC9-9D08-8B12A87BA874}"/>
              </a:ext>
            </a:extLst>
          </p:cNvPr>
          <p:cNvSpPr>
            <a:spLocks noGrp="1"/>
          </p:cNvSpPr>
          <p:nvPr>
            <p:ph type="title"/>
          </p:nvPr>
        </p:nvSpPr>
        <p:spPr/>
        <p:txBody>
          <a:bodyPr>
            <a:normAutofit fontScale="90000"/>
          </a:bodyPr>
          <a:lstStyle/>
          <a:p>
            <a:r>
              <a:rPr lang="en-US" dirty="0"/>
              <a:t>Our introduction to the TILT framework…</a:t>
            </a:r>
            <a:br>
              <a:rPr lang="en-US" dirty="0"/>
            </a:br>
            <a:endParaRPr lang="en-US" dirty="0"/>
          </a:p>
        </p:txBody>
      </p:sp>
      <p:sp>
        <p:nvSpPr>
          <p:cNvPr id="3" name="Content Placeholder 2">
            <a:extLst>
              <a:ext uri="{FF2B5EF4-FFF2-40B4-BE49-F238E27FC236}">
                <a16:creationId xmlns:a16="http://schemas.microsoft.com/office/drawing/2014/main" id="{035BD3F8-6266-4D5D-8A69-C03F48D75190}"/>
              </a:ext>
            </a:extLst>
          </p:cNvPr>
          <p:cNvSpPr>
            <a:spLocks noGrp="1"/>
          </p:cNvSpPr>
          <p:nvPr>
            <p:ph type="body" idx="1"/>
          </p:nvPr>
        </p:nvSpPr>
        <p:spPr/>
        <p:txBody>
          <a:bodyPr/>
          <a:lstStyle/>
          <a:p>
            <a:r>
              <a:rPr lang="en-US" dirty="0"/>
              <a:t>The annual SBCTC Assessment, Teaching and Learning (ATL) conference two years ago</a:t>
            </a:r>
          </a:p>
          <a:p>
            <a:r>
              <a:rPr lang="en-US" dirty="0"/>
              <a:t>We’ve been sharing ever since</a:t>
            </a:r>
          </a:p>
          <a:p>
            <a:pPr lvl="1"/>
            <a:r>
              <a:rPr lang="en-US" sz="2800" dirty="0"/>
              <a:t>Kathleen, working with faculty in planning course structure and content</a:t>
            </a:r>
          </a:p>
          <a:p>
            <a:pPr lvl="1"/>
            <a:r>
              <a:rPr lang="en-US" sz="2800" dirty="0"/>
              <a:t>Jamie and I implemented this framework into our classrooms</a:t>
            </a:r>
            <a:endParaRPr lang="en-US" dirty="0"/>
          </a:p>
          <a:p>
            <a:pPr lvl="1"/>
            <a:endParaRPr lang="en-US" dirty="0"/>
          </a:p>
        </p:txBody>
      </p:sp>
    </p:spTree>
    <p:extLst>
      <p:ext uri="{BB962C8B-B14F-4D97-AF65-F5344CB8AC3E}">
        <p14:creationId xmlns:p14="http://schemas.microsoft.com/office/powerpoint/2010/main" val="2895378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6"/>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Font typeface="Playfair Display"/>
              <a:buNone/>
            </a:pPr>
            <a:r>
              <a:rPr lang="en" sz="4000" dirty="0">
                <a:latin typeface="Playfair Display"/>
                <a:ea typeface="Playfair Display"/>
                <a:cs typeface="Playfair Display"/>
                <a:sym typeface="Playfair Display"/>
              </a:rPr>
              <a:t>Elbow Partner Discussion: Purpose</a:t>
            </a:r>
            <a:endParaRPr sz="4000" dirty="0">
              <a:latin typeface="Playfair Display"/>
              <a:ea typeface="Playfair Display"/>
              <a:cs typeface="Playfair Display"/>
              <a:sym typeface="Playfair Display"/>
            </a:endParaRPr>
          </a:p>
        </p:txBody>
      </p:sp>
      <p:sp>
        <p:nvSpPr>
          <p:cNvPr id="341" name="Google Shape;341;p26"/>
          <p:cNvSpPr txBox="1">
            <a:spLocks noGrp="1"/>
          </p:cNvSpPr>
          <p:nvPr>
            <p:ph type="body" idx="1"/>
          </p:nvPr>
        </p:nvSpPr>
        <p:spPr>
          <a:xfrm>
            <a:off x="415600" y="1536633"/>
            <a:ext cx="11360800" cy="50444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800"/>
              <a:buNone/>
            </a:pPr>
            <a:endParaRPr dirty="0">
              <a:solidFill>
                <a:schemeClr val="dk1"/>
              </a:solidFill>
            </a:endParaRPr>
          </a:p>
          <a:p>
            <a:pPr marL="609585" lvl="0" indent="-507986" algn="l" rtl="0">
              <a:lnSpc>
                <a:spcPct val="100000"/>
              </a:lnSpc>
              <a:spcBef>
                <a:spcPts val="0"/>
              </a:spcBef>
              <a:spcAft>
                <a:spcPts val="0"/>
              </a:spcAft>
              <a:buClr>
                <a:schemeClr val="dk1"/>
              </a:buClr>
              <a:buSzPts val="2400"/>
              <a:buFont typeface="Lato"/>
              <a:buChar char="●"/>
            </a:pPr>
            <a:r>
              <a:rPr lang="en-US" sz="3200" b="1" i="1" cap="none" dirty="0">
                <a:solidFill>
                  <a:schemeClr val="dk1"/>
                </a:solidFill>
                <a:latin typeface="Lato"/>
                <a:ea typeface="Lato"/>
                <a:cs typeface="Lato"/>
                <a:sym typeface="Lato"/>
              </a:rPr>
              <a:t>Why</a:t>
            </a:r>
            <a:r>
              <a:rPr lang="en-US" sz="3200" cap="none" dirty="0">
                <a:solidFill>
                  <a:schemeClr val="dk1"/>
                </a:solidFill>
                <a:latin typeface="Lato"/>
                <a:ea typeface="Lato"/>
                <a:cs typeface="Lato"/>
                <a:sym typeface="Lato"/>
              </a:rPr>
              <a:t> </a:t>
            </a:r>
            <a:r>
              <a:rPr lang="en-US" sz="3200" i="1" u="sng" cap="none" dirty="0">
                <a:solidFill>
                  <a:schemeClr val="dk1"/>
                </a:solidFill>
                <a:latin typeface="Lato"/>
                <a:ea typeface="Lato"/>
                <a:cs typeface="Lato"/>
                <a:sym typeface="Lato"/>
              </a:rPr>
              <a:t>THIS</a:t>
            </a:r>
            <a:r>
              <a:rPr lang="en-US" sz="3200" cap="none" dirty="0">
                <a:solidFill>
                  <a:schemeClr val="dk1"/>
                </a:solidFill>
                <a:latin typeface="Lato"/>
                <a:ea typeface="Lato"/>
                <a:cs typeface="Lato"/>
                <a:sym typeface="Lato"/>
              </a:rPr>
              <a:t> message (rather than nothing or some other message)?</a:t>
            </a:r>
          </a:p>
          <a:p>
            <a:pPr marL="609585" lvl="0" indent="0" algn="l" rtl="0">
              <a:lnSpc>
                <a:spcPct val="100000"/>
              </a:lnSpc>
              <a:spcBef>
                <a:spcPts val="0"/>
              </a:spcBef>
              <a:spcAft>
                <a:spcPts val="0"/>
              </a:spcAft>
              <a:buClr>
                <a:schemeClr val="dk1"/>
              </a:buClr>
              <a:buSzPts val="1800"/>
              <a:buNone/>
            </a:pPr>
            <a:endParaRPr lang="en-US" sz="3200" cap="none" dirty="0">
              <a:solidFill>
                <a:schemeClr val="dk1"/>
              </a:solidFill>
              <a:latin typeface="Lato"/>
              <a:ea typeface="Lato"/>
              <a:cs typeface="Lato"/>
              <a:sym typeface="Lato"/>
            </a:endParaRPr>
          </a:p>
          <a:p>
            <a:pPr marL="609585" lvl="0" indent="-507986" algn="l" rtl="0">
              <a:lnSpc>
                <a:spcPct val="100000"/>
              </a:lnSpc>
              <a:spcBef>
                <a:spcPts val="0"/>
              </a:spcBef>
              <a:spcAft>
                <a:spcPts val="0"/>
              </a:spcAft>
              <a:buClr>
                <a:schemeClr val="dk1"/>
              </a:buClr>
              <a:buSzPts val="2400"/>
              <a:buFont typeface="Lato"/>
              <a:buChar char="●"/>
            </a:pPr>
            <a:r>
              <a:rPr lang="en-US" sz="3200" b="1" i="1" cap="none" dirty="0">
                <a:solidFill>
                  <a:schemeClr val="dk1"/>
                </a:solidFill>
                <a:latin typeface="Lato"/>
                <a:ea typeface="Lato"/>
                <a:cs typeface="Lato"/>
                <a:sym typeface="Lato"/>
              </a:rPr>
              <a:t>Why</a:t>
            </a:r>
            <a:r>
              <a:rPr lang="en-US" sz="3200" cap="none" dirty="0">
                <a:solidFill>
                  <a:schemeClr val="dk1"/>
                </a:solidFill>
                <a:latin typeface="Lato"/>
                <a:ea typeface="Lato"/>
                <a:cs typeface="Lato"/>
                <a:sym typeface="Lato"/>
              </a:rPr>
              <a:t> is it important for its audience to read? What prior knowledge/skills do they need (or need to be reminded of) to understand the message? </a:t>
            </a:r>
          </a:p>
          <a:p>
            <a:pPr marL="609585" lvl="0" indent="0" algn="l" rtl="0">
              <a:lnSpc>
                <a:spcPct val="100000"/>
              </a:lnSpc>
              <a:spcBef>
                <a:spcPts val="0"/>
              </a:spcBef>
              <a:spcAft>
                <a:spcPts val="0"/>
              </a:spcAft>
              <a:buClr>
                <a:schemeClr val="dk1"/>
              </a:buClr>
              <a:buSzPts val="1800"/>
              <a:buNone/>
            </a:pPr>
            <a:endParaRPr lang="en-US" sz="3200" cap="none" dirty="0">
              <a:solidFill>
                <a:schemeClr val="dk1"/>
              </a:solidFill>
              <a:latin typeface="Lato"/>
              <a:ea typeface="Lato"/>
              <a:cs typeface="Lato"/>
              <a:sym typeface="Lato"/>
            </a:endParaRPr>
          </a:p>
          <a:p>
            <a:pPr marL="609585" lvl="0" indent="-507986" algn="l" rtl="0">
              <a:lnSpc>
                <a:spcPct val="100000"/>
              </a:lnSpc>
              <a:spcBef>
                <a:spcPts val="0"/>
              </a:spcBef>
              <a:spcAft>
                <a:spcPts val="0"/>
              </a:spcAft>
              <a:buClr>
                <a:schemeClr val="dk1"/>
              </a:buClr>
              <a:buSzPts val="2400"/>
              <a:buFont typeface="Lato"/>
              <a:buChar char="●"/>
            </a:pPr>
            <a:r>
              <a:rPr lang="en-US" sz="3200" cap="none" dirty="0">
                <a:solidFill>
                  <a:schemeClr val="dk1"/>
                </a:solidFill>
                <a:latin typeface="Lato"/>
                <a:ea typeface="Lato"/>
                <a:cs typeface="Lato"/>
                <a:sym typeface="Lato"/>
              </a:rPr>
              <a:t>What knowledge should this audience take with them from this message? </a:t>
            </a:r>
          </a:p>
          <a:p>
            <a:pPr marL="0" lvl="0" indent="0" algn="l" rtl="0">
              <a:lnSpc>
                <a:spcPct val="100000"/>
              </a:lnSpc>
              <a:spcBef>
                <a:spcPts val="0"/>
              </a:spcBef>
              <a:spcAft>
                <a:spcPts val="0"/>
              </a:spcAft>
              <a:buClr>
                <a:schemeClr val="dk1"/>
              </a:buClr>
              <a:buSzPts val="1800"/>
              <a:buNone/>
            </a:pPr>
            <a:endParaRPr sz="3200" dirty="0">
              <a:solidFill>
                <a:schemeClr val="dk1"/>
              </a:solidFill>
            </a:endParaRPr>
          </a:p>
          <a:p>
            <a:pPr marL="0" lvl="0" indent="0" algn="l" rtl="0">
              <a:lnSpc>
                <a:spcPct val="100000"/>
              </a:lnSpc>
              <a:spcBef>
                <a:spcPts val="0"/>
              </a:spcBef>
              <a:spcAft>
                <a:spcPts val="0"/>
              </a:spcAft>
              <a:buClr>
                <a:schemeClr val="dk1"/>
              </a:buClr>
              <a:buSzPts val="1800"/>
              <a:buNone/>
            </a:pPr>
            <a:endParaRPr sz="3200" dirty="0">
              <a:solidFill>
                <a:schemeClr val="dk1"/>
              </a:solidFill>
            </a:endParaRPr>
          </a:p>
          <a:p>
            <a:pPr marL="0" lvl="0" indent="0" algn="l" rtl="0">
              <a:lnSpc>
                <a:spcPct val="100000"/>
              </a:lnSpc>
              <a:spcBef>
                <a:spcPts val="0"/>
              </a:spcBef>
              <a:spcAft>
                <a:spcPts val="0"/>
              </a:spcAft>
              <a:buClr>
                <a:schemeClr val="dk1"/>
              </a:buClr>
              <a:buSzPts val="1800"/>
              <a:buNone/>
            </a:pPr>
            <a:endParaRPr sz="3200" b="1" i="1" dirty="0">
              <a:solidFill>
                <a:schemeClr val="dk1"/>
              </a:solidFill>
            </a:endParaRPr>
          </a:p>
          <a:p>
            <a:pPr marL="609585" lvl="0" indent="0" algn="l" rtl="0">
              <a:lnSpc>
                <a:spcPct val="100000"/>
              </a:lnSpc>
              <a:spcBef>
                <a:spcPts val="0"/>
              </a:spcBef>
              <a:spcAft>
                <a:spcPts val="0"/>
              </a:spcAft>
              <a:buClr>
                <a:schemeClr val="dk1"/>
              </a:buClr>
              <a:buSzPts val="1800"/>
              <a:buNone/>
            </a:pPr>
            <a:endParaRPr sz="3200" b="1" i="1" dirty="0">
              <a:solidFill>
                <a:schemeClr val="dk1"/>
              </a:solidFill>
            </a:endParaRPr>
          </a:p>
          <a:p>
            <a:pPr marL="0" lvl="0" indent="0" algn="l" rtl="0">
              <a:lnSpc>
                <a:spcPct val="115000"/>
              </a:lnSpc>
              <a:spcBef>
                <a:spcPts val="0"/>
              </a:spcBef>
              <a:spcAft>
                <a:spcPts val="0"/>
              </a:spcAft>
              <a:buClr>
                <a:schemeClr val="dk1"/>
              </a:buClr>
              <a:buSzPts val="1800"/>
              <a:buNone/>
            </a:pPr>
            <a:endParaRPr sz="3200" b="1" dirty="0"/>
          </a:p>
          <a:p>
            <a:pPr marL="0" lvl="0" indent="0" algn="l" rtl="0">
              <a:lnSpc>
                <a:spcPct val="115000"/>
              </a:lnSpc>
              <a:spcBef>
                <a:spcPts val="2133"/>
              </a:spcBef>
              <a:spcAft>
                <a:spcPts val="2133"/>
              </a:spcAft>
              <a:buClr>
                <a:schemeClr val="dk1"/>
              </a:buClr>
              <a:buSzPts val="18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7"/>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Playfair Display"/>
              <a:buNone/>
            </a:pPr>
            <a:r>
              <a:rPr lang="en" sz="4000" dirty="0">
                <a:latin typeface="Playfair Display"/>
                <a:ea typeface="Playfair Display"/>
                <a:cs typeface="Playfair Display"/>
                <a:sym typeface="Playfair Display"/>
              </a:rPr>
              <a:t>Elbow Partner Discussion: Task</a:t>
            </a:r>
            <a:endParaRPr sz="4000" dirty="0">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dk1"/>
              </a:buClr>
              <a:buSzPts val="2800"/>
              <a:buFont typeface="Calibri"/>
              <a:buNone/>
            </a:pPr>
            <a:endParaRPr dirty="0"/>
          </a:p>
        </p:txBody>
      </p:sp>
      <p:sp>
        <p:nvSpPr>
          <p:cNvPr id="347" name="Google Shape;347;p27"/>
          <p:cNvSpPr txBox="1">
            <a:spLocks noGrp="1"/>
          </p:cNvSpPr>
          <p:nvPr>
            <p:ph type="body" idx="1"/>
          </p:nvPr>
        </p:nvSpPr>
        <p:spPr>
          <a:xfrm>
            <a:off x="353077" y="3005926"/>
            <a:ext cx="11360800" cy="2231092"/>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800"/>
              <a:buNone/>
            </a:pPr>
            <a:endParaRPr sz="1867" dirty="0">
              <a:solidFill>
                <a:schemeClr val="dk1"/>
              </a:solidFill>
            </a:endParaRPr>
          </a:p>
          <a:p>
            <a:pPr marL="0" lvl="0" indent="0" rtl="0">
              <a:lnSpc>
                <a:spcPct val="100000"/>
              </a:lnSpc>
              <a:spcBef>
                <a:spcPts val="0"/>
              </a:spcBef>
              <a:spcAft>
                <a:spcPts val="0"/>
              </a:spcAft>
              <a:buClr>
                <a:schemeClr val="dk1"/>
              </a:buClr>
              <a:buSzPts val="1800"/>
              <a:buNone/>
            </a:pPr>
            <a:r>
              <a:rPr lang="en-US" sz="4000" b="1" i="1" cap="none" dirty="0">
                <a:solidFill>
                  <a:schemeClr val="dk1"/>
                </a:solidFill>
                <a:latin typeface="Lato"/>
                <a:ea typeface="Lato"/>
                <a:cs typeface="Lato"/>
                <a:sym typeface="Lato"/>
              </a:rPr>
              <a:t>What</a:t>
            </a:r>
            <a:r>
              <a:rPr lang="en-US" sz="4000" i="1" cap="none" dirty="0">
                <a:solidFill>
                  <a:schemeClr val="dk1"/>
                </a:solidFill>
                <a:latin typeface="Lato"/>
                <a:ea typeface="Lato"/>
                <a:cs typeface="Lato"/>
                <a:sym typeface="Lato"/>
              </a:rPr>
              <a:t> </a:t>
            </a:r>
            <a:r>
              <a:rPr lang="en-US" sz="4000" cap="none" dirty="0">
                <a:solidFill>
                  <a:schemeClr val="dk1"/>
                </a:solidFill>
                <a:latin typeface="Lato"/>
                <a:ea typeface="Lato"/>
                <a:cs typeface="Lato"/>
                <a:sym typeface="Lato"/>
              </a:rPr>
              <a:t>is this student supposed to do in response to this message? </a:t>
            </a:r>
          </a:p>
          <a:p>
            <a:pPr marL="0" lvl="0" indent="0" algn="l" rtl="0">
              <a:lnSpc>
                <a:spcPct val="100000"/>
              </a:lnSpc>
              <a:spcBef>
                <a:spcPts val="0"/>
              </a:spcBef>
              <a:spcAft>
                <a:spcPts val="0"/>
              </a:spcAft>
              <a:buClr>
                <a:schemeClr val="dk1"/>
              </a:buClr>
              <a:buSzPts val="1800"/>
              <a:buNone/>
            </a:pPr>
            <a:endParaRPr lang="en-US" sz="3200" i="1" cap="none" dirty="0">
              <a:solidFill>
                <a:schemeClr val="dk1"/>
              </a:solidFill>
            </a:endParaRPr>
          </a:p>
          <a:p>
            <a:pPr marL="0" lvl="0" indent="0" algn="l" rtl="0">
              <a:lnSpc>
                <a:spcPct val="100000"/>
              </a:lnSpc>
              <a:spcBef>
                <a:spcPts val="0"/>
              </a:spcBef>
              <a:spcAft>
                <a:spcPts val="0"/>
              </a:spcAft>
              <a:buClr>
                <a:schemeClr val="dk1"/>
              </a:buClr>
              <a:buSzPts val="1800"/>
              <a:buNone/>
            </a:pPr>
            <a:endParaRPr sz="3200" i="1" dirty="0">
              <a:solidFill>
                <a:schemeClr val="dk1"/>
              </a:solidFill>
            </a:endParaRPr>
          </a:p>
          <a:p>
            <a:pPr marL="0" lvl="0" indent="0" algn="l" rtl="0">
              <a:lnSpc>
                <a:spcPct val="100000"/>
              </a:lnSpc>
              <a:spcBef>
                <a:spcPts val="0"/>
              </a:spcBef>
              <a:spcAft>
                <a:spcPts val="0"/>
              </a:spcAft>
              <a:buClr>
                <a:schemeClr val="dk1"/>
              </a:buClr>
              <a:buSzPts val="1800"/>
              <a:buNone/>
            </a:pPr>
            <a:endParaRPr sz="3200" i="1" dirty="0">
              <a:solidFill>
                <a:schemeClr val="dk1"/>
              </a:solidFill>
            </a:endParaRPr>
          </a:p>
          <a:p>
            <a:pPr marL="609585" lvl="0" indent="0" algn="l" rtl="0">
              <a:lnSpc>
                <a:spcPct val="100000"/>
              </a:lnSpc>
              <a:spcBef>
                <a:spcPts val="0"/>
              </a:spcBef>
              <a:spcAft>
                <a:spcPts val="0"/>
              </a:spcAft>
              <a:buClr>
                <a:schemeClr val="dk1"/>
              </a:buClr>
              <a:buSzPts val="1100"/>
              <a:buNone/>
            </a:pPr>
            <a:endParaRPr sz="1867" i="1" dirty="0">
              <a:solidFill>
                <a:schemeClr val="dk1"/>
              </a:solidFill>
            </a:endParaRPr>
          </a:p>
          <a:p>
            <a:pPr marL="0" lvl="0" indent="0" algn="l" rtl="0">
              <a:lnSpc>
                <a:spcPct val="100000"/>
              </a:lnSpc>
              <a:spcBef>
                <a:spcPts val="0"/>
              </a:spcBef>
              <a:spcAft>
                <a:spcPts val="0"/>
              </a:spcAft>
              <a:buClr>
                <a:schemeClr val="dk1"/>
              </a:buClr>
              <a:buSzPts val="1800"/>
              <a:buNone/>
            </a:pPr>
            <a:endParaRPr sz="3200" b="1" dirty="0"/>
          </a:p>
          <a:p>
            <a:pPr marL="0" lvl="0" indent="0" algn="l" rtl="0">
              <a:lnSpc>
                <a:spcPct val="115000"/>
              </a:lnSpc>
              <a:spcBef>
                <a:spcPts val="0"/>
              </a:spcBef>
              <a:spcAft>
                <a:spcPts val="0"/>
              </a:spcAft>
              <a:buClr>
                <a:schemeClr val="dk1"/>
              </a:buClr>
              <a:buSzPts val="1100"/>
              <a:buNone/>
            </a:pPr>
            <a:endParaRPr dirty="0"/>
          </a:p>
          <a:p>
            <a:pPr marL="0" lvl="0" indent="0" algn="l" rtl="0">
              <a:lnSpc>
                <a:spcPct val="115000"/>
              </a:lnSpc>
              <a:spcBef>
                <a:spcPts val="2133"/>
              </a:spcBef>
              <a:spcAft>
                <a:spcPts val="2133"/>
              </a:spcAft>
              <a:buClr>
                <a:schemeClr val="dk1"/>
              </a:buClr>
              <a:buSzPts val="1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8"/>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Playfair Display"/>
              <a:buNone/>
            </a:pPr>
            <a:r>
              <a:rPr lang="en" sz="4000" dirty="0">
                <a:latin typeface="Playfair Display"/>
                <a:ea typeface="Playfair Display"/>
                <a:cs typeface="Playfair Display"/>
                <a:sym typeface="Playfair Display"/>
              </a:rPr>
              <a:t>Elbow Partner Discussion: Criteria for Success</a:t>
            </a:r>
            <a:endParaRPr sz="4000" dirty="0">
              <a:latin typeface="Playfair Display"/>
              <a:ea typeface="Playfair Display"/>
              <a:cs typeface="Playfair Display"/>
              <a:sym typeface="Playfair Display"/>
            </a:endParaRPr>
          </a:p>
          <a:p>
            <a:pPr marL="0" lvl="0" indent="0" algn="l" rtl="0">
              <a:lnSpc>
                <a:spcPct val="100000"/>
              </a:lnSpc>
              <a:spcBef>
                <a:spcPts val="0"/>
              </a:spcBef>
              <a:spcAft>
                <a:spcPts val="0"/>
              </a:spcAft>
              <a:buClr>
                <a:schemeClr val="dk1"/>
              </a:buClr>
              <a:buSzPts val="2800"/>
              <a:buFont typeface="Calibri"/>
              <a:buNone/>
            </a:pPr>
            <a:endParaRPr dirty="0"/>
          </a:p>
        </p:txBody>
      </p:sp>
      <p:sp>
        <p:nvSpPr>
          <p:cNvPr id="353" name="Google Shape;353;p28"/>
          <p:cNvSpPr txBox="1">
            <a:spLocks noGrp="1"/>
          </p:cNvSpPr>
          <p:nvPr>
            <p:ph type="body" idx="1"/>
          </p:nvPr>
        </p:nvSpPr>
        <p:spPr>
          <a:xfrm>
            <a:off x="415600" y="1997741"/>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800"/>
              <a:buNone/>
            </a:pPr>
            <a:endParaRPr b="1" i="1" dirty="0">
              <a:solidFill>
                <a:schemeClr val="dk1"/>
              </a:solidFill>
            </a:endParaRPr>
          </a:p>
          <a:p>
            <a:pPr marL="609585" lvl="0" indent="-609585" algn="l" rtl="0">
              <a:lnSpc>
                <a:spcPct val="100000"/>
              </a:lnSpc>
              <a:spcBef>
                <a:spcPts val="0"/>
              </a:spcBef>
              <a:spcAft>
                <a:spcPts val="0"/>
              </a:spcAft>
              <a:buClr>
                <a:schemeClr val="dk1"/>
              </a:buClr>
              <a:buSzPts val="3600"/>
              <a:buFont typeface="Lato"/>
              <a:buChar char="●"/>
            </a:pPr>
            <a:r>
              <a:rPr lang="en-US" sz="3600" b="1" i="1" cap="none" dirty="0">
                <a:solidFill>
                  <a:schemeClr val="dk1"/>
                </a:solidFill>
                <a:latin typeface="Lato"/>
                <a:ea typeface="Lato"/>
                <a:cs typeface="Lato"/>
                <a:sym typeface="Lato"/>
              </a:rPr>
              <a:t>What </a:t>
            </a:r>
            <a:r>
              <a:rPr lang="en-US" sz="3600" cap="none" dirty="0">
                <a:solidFill>
                  <a:schemeClr val="dk1"/>
                </a:solidFill>
                <a:latin typeface="Lato"/>
                <a:ea typeface="Lato"/>
                <a:cs typeface="Lato"/>
                <a:sym typeface="Lato"/>
              </a:rPr>
              <a:t>does success look like for this message? For the student? For the sender?</a:t>
            </a:r>
            <a:br>
              <a:rPr lang="en-US" sz="3600" cap="none" dirty="0">
                <a:solidFill>
                  <a:schemeClr val="dk1"/>
                </a:solidFill>
                <a:latin typeface="Lato"/>
                <a:ea typeface="Lato"/>
                <a:cs typeface="Lato"/>
                <a:sym typeface="Lato"/>
              </a:rPr>
            </a:br>
            <a:endParaRPr lang="en-US" sz="3600" cap="none" dirty="0">
              <a:solidFill>
                <a:schemeClr val="dk1"/>
              </a:solidFill>
              <a:latin typeface="Lato"/>
              <a:ea typeface="Lato"/>
              <a:cs typeface="Lato"/>
              <a:sym typeface="Lato"/>
            </a:endParaRPr>
          </a:p>
          <a:p>
            <a:pPr marL="609585" lvl="0" indent="-609585" algn="l" rtl="0">
              <a:lnSpc>
                <a:spcPct val="100000"/>
              </a:lnSpc>
              <a:spcBef>
                <a:spcPts val="0"/>
              </a:spcBef>
              <a:spcAft>
                <a:spcPts val="0"/>
              </a:spcAft>
              <a:buClr>
                <a:schemeClr val="dk1"/>
              </a:buClr>
              <a:buSzPts val="3600"/>
              <a:buFont typeface="Lato"/>
              <a:buChar char="●"/>
            </a:pPr>
            <a:r>
              <a:rPr lang="en-US" sz="3600" b="1" i="1" cap="none" dirty="0">
                <a:solidFill>
                  <a:schemeClr val="dk1"/>
                </a:solidFill>
                <a:latin typeface="Lato"/>
                <a:ea typeface="Lato"/>
                <a:cs typeface="Lato"/>
                <a:sym typeface="Lato"/>
              </a:rPr>
              <a:t>How</a:t>
            </a:r>
            <a:r>
              <a:rPr lang="en-US" sz="3600" cap="none" dirty="0">
                <a:solidFill>
                  <a:schemeClr val="dk1"/>
                </a:solidFill>
                <a:latin typeface="Lato"/>
                <a:ea typeface="Lato"/>
                <a:cs typeface="Lato"/>
                <a:sym typeface="Lato"/>
              </a:rPr>
              <a:t> will a student know they’ve responded or acted in a relevant, timely way?</a:t>
            </a:r>
          </a:p>
          <a:p>
            <a:pPr marL="0" lvl="0" indent="0" algn="l" rtl="0">
              <a:lnSpc>
                <a:spcPct val="100000"/>
              </a:lnSpc>
              <a:spcBef>
                <a:spcPts val="0"/>
              </a:spcBef>
              <a:spcAft>
                <a:spcPts val="0"/>
              </a:spcAft>
              <a:buClr>
                <a:schemeClr val="dk1"/>
              </a:buClr>
              <a:buSzPts val="1800"/>
              <a:buNone/>
            </a:pPr>
            <a:endParaRPr sz="3200" dirty="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7e7bd00f16_0_7"/>
          <p:cNvSpPr txBox="1">
            <a:spLocks noGrp="1"/>
          </p:cNvSpPr>
          <p:nvPr>
            <p:ph type="title"/>
          </p:nvPr>
        </p:nvSpPr>
        <p:spPr>
          <a:xfrm>
            <a:off x="1757423" y="178434"/>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 b="1">
                <a:latin typeface="Arial"/>
                <a:ea typeface="Arial"/>
                <a:cs typeface="Arial"/>
                <a:sym typeface="Arial"/>
              </a:rPr>
              <a:t>Why charrette?</a:t>
            </a:r>
            <a:endParaRPr b="1">
              <a:latin typeface="Arial"/>
              <a:ea typeface="Arial"/>
              <a:cs typeface="Arial"/>
              <a:sym typeface="Arial"/>
            </a:endParaRPr>
          </a:p>
        </p:txBody>
      </p:sp>
      <p:cxnSp>
        <p:nvCxnSpPr>
          <p:cNvPr id="360" name="Google Shape;360;g7e7bd00f16_0_7" descr="&quot;&quot;&#10;"/>
          <p:cNvCxnSpPr/>
          <p:nvPr/>
        </p:nvCxnSpPr>
        <p:spPr>
          <a:xfrm>
            <a:off x="81023" y="1366430"/>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61" name="Google Shape;361;g7e7bd00f16_0_7" descr="&quot;&quot;"/>
          <p:cNvPicPr preferRelativeResize="0"/>
          <p:nvPr/>
        </p:nvPicPr>
        <p:blipFill rotWithShape="1">
          <a:blip r:embed="rId3">
            <a:alphaModFix/>
          </a:blip>
          <a:srcRect/>
          <a:stretch/>
        </p:blipFill>
        <p:spPr>
          <a:xfrm>
            <a:off x="2774142" y="1504127"/>
            <a:ext cx="6501185" cy="4831050"/>
          </a:xfrm>
          <a:prstGeom prst="rect">
            <a:avLst/>
          </a:prstGeom>
          <a:solidFill>
            <a:srgbClr val="212121"/>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7e7bd00f16_0_0"/>
          <p:cNvSpPr txBox="1">
            <a:spLocks noGrp="1"/>
          </p:cNvSpPr>
          <p:nvPr>
            <p:ph type="title"/>
          </p:nvPr>
        </p:nvSpPr>
        <p:spPr>
          <a:xfrm>
            <a:off x="838200" y="191504"/>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 b="1">
                <a:latin typeface="Lora"/>
                <a:ea typeface="Lora"/>
                <a:cs typeface="Lora"/>
                <a:sym typeface="Lora"/>
              </a:rPr>
              <a:t>Purpose</a:t>
            </a:r>
            <a:endParaRPr b="1">
              <a:latin typeface="Lora"/>
              <a:ea typeface="Lora"/>
              <a:cs typeface="Lora"/>
              <a:sym typeface="Lora"/>
            </a:endParaRPr>
          </a:p>
        </p:txBody>
      </p:sp>
      <p:sp>
        <p:nvSpPr>
          <p:cNvPr id="368" name="Google Shape;368;g7e7bd00f16_0_0"/>
          <p:cNvSpPr txBox="1">
            <a:spLocks noGrp="1"/>
          </p:cNvSpPr>
          <p:nvPr>
            <p:ph type="body" idx="1"/>
          </p:nvPr>
        </p:nvSpPr>
        <p:spPr>
          <a:xfrm>
            <a:off x="533975" y="1517192"/>
            <a:ext cx="11734800" cy="5192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
                <a:latin typeface="Lato"/>
                <a:ea typeface="Lato"/>
                <a:cs typeface="Lato"/>
                <a:sym typeface="Lato"/>
              </a:rPr>
              <a:t>When we understand that systemic and institutional barriers are not inclusive of our student populations, we can take action to remove those barriers. </a:t>
            </a:r>
            <a:endParaRPr>
              <a:latin typeface="Lato"/>
              <a:ea typeface="Lato"/>
              <a:cs typeface="Lato"/>
              <a:sym typeface="Lato"/>
            </a:endParaRPr>
          </a:p>
          <a:p>
            <a:pPr marL="0" lvl="0" indent="0" algn="l" rtl="0">
              <a:lnSpc>
                <a:spcPct val="90000"/>
              </a:lnSpc>
              <a:spcBef>
                <a:spcPts val="0"/>
              </a:spcBef>
              <a:spcAft>
                <a:spcPts val="0"/>
              </a:spcAft>
              <a:buClr>
                <a:schemeClr val="dk1"/>
              </a:buClr>
              <a:buSzPts val="3200"/>
              <a:buNone/>
            </a:pPr>
            <a:endParaRPr>
              <a:latin typeface="Lato"/>
              <a:ea typeface="Lato"/>
              <a:cs typeface="Lato"/>
              <a:sym typeface="Lato"/>
            </a:endParaRPr>
          </a:p>
          <a:p>
            <a:pPr marL="0" lvl="0" indent="0" algn="l" rtl="0">
              <a:lnSpc>
                <a:spcPct val="90000"/>
              </a:lnSpc>
              <a:spcBef>
                <a:spcPts val="0"/>
              </a:spcBef>
              <a:spcAft>
                <a:spcPts val="0"/>
              </a:spcAft>
              <a:buClr>
                <a:schemeClr val="dk1"/>
              </a:buClr>
              <a:buSzPts val="3200"/>
              <a:buNone/>
            </a:pPr>
            <a:r>
              <a:rPr lang="en">
                <a:latin typeface="Lato"/>
                <a:ea typeface="Lato"/>
                <a:cs typeface="Lato"/>
                <a:sym typeface="Lato"/>
              </a:rPr>
              <a:t>In the practice of tilting assignments we have the opportunity to clarify, and equalize, the successful understanding, and completion, of our assignments and documents for all students. </a:t>
            </a:r>
            <a:endParaRPr>
              <a:latin typeface="Lato"/>
              <a:ea typeface="Lato"/>
              <a:cs typeface="Lato"/>
              <a:sym typeface="Lato"/>
            </a:endParaRPr>
          </a:p>
          <a:p>
            <a:pPr marL="0" lvl="0" indent="0" algn="l" rtl="0">
              <a:lnSpc>
                <a:spcPct val="90000"/>
              </a:lnSpc>
              <a:spcBef>
                <a:spcPts val="0"/>
              </a:spcBef>
              <a:spcAft>
                <a:spcPts val="0"/>
              </a:spcAft>
              <a:buClr>
                <a:schemeClr val="dk1"/>
              </a:buClr>
              <a:buSzPts val="3200"/>
              <a:buNone/>
            </a:pPr>
            <a:endParaRPr>
              <a:latin typeface="Lato"/>
              <a:ea typeface="Lato"/>
              <a:cs typeface="Lato"/>
              <a:sym typeface="Lato"/>
            </a:endParaRPr>
          </a:p>
          <a:p>
            <a:pPr marL="0" lvl="0" indent="0" algn="l" rtl="0">
              <a:lnSpc>
                <a:spcPct val="90000"/>
              </a:lnSpc>
              <a:spcBef>
                <a:spcPts val="0"/>
              </a:spcBef>
              <a:spcAft>
                <a:spcPts val="0"/>
              </a:spcAft>
              <a:buClr>
                <a:schemeClr val="dk1"/>
              </a:buClr>
              <a:buSzPts val="3200"/>
              <a:buNone/>
            </a:pPr>
            <a:r>
              <a:rPr lang="en">
                <a:latin typeface="Lato"/>
                <a:ea typeface="Lato"/>
                <a:cs typeface="Lato"/>
                <a:sym typeface="Lato"/>
              </a:rPr>
              <a:t>Embracing this process not once but as an ongoing process we have the opportunity to reflect and challenge our own assumptions and biases allowing more empathy and connection with our students and our community.</a:t>
            </a:r>
            <a:endParaRPr>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7e7bd00f16_0_14"/>
          <p:cNvSpPr txBox="1">
            <a:spLocks noGrp="1"/>
          </p:cNvSpPr>
          <p:nvPr>
            <p:ph type="title"/>
          </p:nvPr>
        </p:nvSpPr>
        <p:spPr>
          <a:xfrm>
            <a:off x="375221" y="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 b="1">
                <a:latin typeface="Arial"/>
                <a:ea typeface="Arial"/>
                <a:cs typeface="Arial"/>
                <a:sym typeface="Arial"/>
              </a:rPr>
              <a:t>Step 1</a:t>
            </a:r>
            <a:endParaRPr/>
          </a:p>
        </p:txBody>
      </p:sp>
      <p:sp>
        <p:nvSpPr>
          <p:cNvPr id="374" name="Google Shape;374;g7e7bd00f16_0_14"/>
          <p:cNvSpPr txBox="1">
            <a:spLocks noGrp="1"/>
          </p:cNvSpPr>
          <p:nvPr>
            <p:ph type="body" idx="1"/>
          </p:nvPr>
        </p:nvSpPr>
        <p:spPr>
          <a:xfrm>
            <a:off x="-66475" y="353545"/>
            <a:ext cx="12070500" cy="4672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900"/>
              <a:buFont typeface="Calibri"/>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None/>
            </a:pPr>
            <a:r>
              <a:rPr lang="en" sz="3200" i="0" u="none" strike="noStrike" cap="none">
                <a:solidFill>
                  <a:schemeClr val="dk1"/>
                </a:solidFill>
                <a:latin typeface="Arial"/>
                <a:ea typeface="Arial"/>
                <a:cs typeface="Arial"/>
                <a:sym typeface="Arial"/>
              </a:rPr>
              <a:t/>
            </a:r>
            <a:br>
              <a:rPr lang="en" sz="3200" i="0" u="none" strike="noStrike" cap="none">
                <a:solidFill>
                  <a:schemeClr val="dk1"/>
                </a:solidFill>
                <a:latin typeface="Arial"/>
                <a:ea typeface="Arial"/>
                <a:cs typeface="Arial"/>
                <a:sym typeface="Arial"/>
              </a:rPr>
            </a:br>
            <a:endParaRPr sz="3200" i="0" u="none" strike="noStrike" cap="none">
              <a:solidFill>
                <a:schemeClr val="dk1"/>
              </a:solidFill>
              <a:latin typeface="Arial"/>
              <a:ea typeface="Arial"/>
              <a:cs typeface="Arial"/>
              <a:sym typeface="Arial"/>
            </a:endParaRPr>
          </a:p>
          <a:p>
            <a:pPr marL="457200" lvl="0" indent="0" algn="ctr" rtl="0">
              <a:lnSpc>
                <a:spcPct val="100000"/>
              </a:lnSpc>
              <a:spcBef>
                <a:spcPts val="0"/>
              </a:spcBef>
              <a:spcAft>
                <a:spcPts val="0"/>
              </a:spcAft>
              <a:buNone/>
            </a:pPr>
            <a:r>
              <a:rPr lang="en" sz="4800">
                <a:latin typeface="Lato"/>
                <a:ea typeface="Lato"/>
                <a:cs typeface="Lato"/>
                <a:sym typeface="Lato"/>
              </a:rPr>
              <a:t>Choose an assignment/document to TILT</a:t>
            </a:r>
            <a:endParaRPr sz="4800">
              <a:latin typeface="Lato"/>
              <a:ea typeface="Lato"/>
              <a:cs typeface="Lato"/>
              <a:sym typeface="Lato"/>
            </a:endParaRPr>
          </a:p>
          <a:p>
            <a:pPr marL="457200" lvl="0" indent="0" algn="l" rtl="0">
              <a:lnSpc>
                <a:spcPct val="100000"/>
              </a:lnSpc>
              <a:spcBef>
                <a:spcPts val="0"/>
              </a:spcBef>
              <a:spcAft>
                <a:spcPts val="0"/>
              </a:spcAft>
              <a:buNone/>
            </a:pPr>
            <a:endParaRPr sz="3600">
              <a:latin typeface="Lato"/>
              <a:ea typeface="Lato"/>
              <a:cs typeface="Lato"/>
              <a:sym typeface="Lato"/>
            </a:endParaRPr>
          </a:p>
          <a:p>
            <a:pPr marL="457200" lvl="0" indent="0" algn="l" rtl="0">
              <a:lnSpc>
                <a:spcPct val="100000"/>
              </a:lnSpc>
              <a:spcBef>
                <a:spcPts val="0"/>
              </a:spcBef>
              <a:spcAft>
                <a:spcPts val="0"/>
              </a:spcAft>
              <a:buNone/>
            </a:pPr>
            <a:endParaRPr/>
          </a:p>
        </p:txBody>
      </p:sp>
      <p:cxnSp>
        <p:nvCxnSpPr>
          <p:cNvPr id="375" name="Google Shape;375;g7e7bd00f16_0_14" descr="&quot;&quot;&#10;"/>
          <p:cNvCxnSpPr/>
          <p:nvPr/>
        </p:nvCxnSpPr>
        <p:spPr>
          <a:xfrm>
            <a:off x="0" y="1325711"/>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7e7bd00f16_0_20"/>
          <p:cNvSpPr txBox="1">
            <a:spLocks noGrp="1"/>
          </p:cNvSpPr>
          <p:nvPr>
            <p:ph type="title"/>
          </p:nvPr>
        </p:nvSpPr>
        <p:spPr>
          <a:xfrm>
            <a:off x="196010" y="63002"/>
            <a:ext cx="10515600" cy="1325700"/>
          </a:xfrm>
          <a:prstGeom prst="rect">
            <a:avLst/>
          </a:prstGeom>
          <a:noFill/>
          <a:ln>
            <a:noFill/>
          </a:ln>
        </p:spPr>
        <p:txBody>
          <a:bodyPr spcFirstLastPara="1" wrap="square" lIns="91425" tIns="45700" rIns="91425" bIns="45700" anchor="ctr" anchorCtr="0">
            <a:noAutofit/>
          </a:bodyPr>
          <a:lstStyle/>
          <a:p>
            <a:pPr marL="406400" lvl="1" indent="0" algn="ctr" rtl="0">
              <a:spcBef>
                <a:spcPts val="0"/>
              </a:spcBef>
              <a:spcAft>
                <a:spcPts val="0"/>
              </a:spcAft>
              <a:buSzPts val="4000"/>
              <a:buFont typeface="Arial"/>
              <a:buNone/>
            </a:pPr>
            <a:r>
              <a:rPr lang="en" sz="4000" b="1">
                <a:latin typeface="Arial"/>
                <a:ea typeface="Arial"/>
                <a:cs typeface="Arial"/>
                <a:sym typeface="Arial"/>
              </a:rPr>
              <a:t/>
            </a:r>
            <a:br>
              <a:rPr lang="en" sz="4000" b="1">
                <a:latin typeface="Arial"/>
                <a:ea typeface="Arial"/>
                <a:cs typeface="Arial"/>
                <a:sym typeface="Arial"/>
              </a:rPr>
            </a:br>
            <a:r>
              <a:rPr lang="en" sz="4000" b="1">
                <a:latin typeface="Arial"/>
                <a:ea typeface="Arial"/>
                <a:cs typeface="Arial"/>
                <a:sym typeface="Arial"/>
              </a:rPr>
              <a:t/>
            </a:r>
            <a:br>
              <a:rPr lang="en" sz="4000" b="1">
                <a:latin typeface="Arial"/>
                <a:ea typeface="Arial"/>
                <a:cs typeface="Arial"/>
                <a:sym typeface="Arial"/>
              </a:rPr>
            </a:br>
            <a:r>
              <a:rPr lang="en" sz="4000" b="1">
                <a:latin typeface="Arial"/>
                <a:ea typeface="Arial"/>
                <a:cs typeface="Arial"/>
                <a:sym typeface="Arial"/>
              </a:rPr>
              <a:t/>
            </a:r>
            <a:br>
              <a:rPr lang="en" sz="4000" b="1">
                <a:latin typeface="Arial"/>
                <a:ea typeface="Arial"/>
                <a:cs typeface="Arial"/>
                <a:sym typeface="Arial"/>
              </a:rPr>
            </a:br>
            <a:r>
              <a:rPr lang="en" sz="4400" b="1">
                <a:latin typeface="Arial"/>
                <a:ea typeface="Arial"/>
                <a:cs typeface="Arial"/>
                <a:sym typeface="Arial"/>
              </a:rPr>
              <a:t>Step 2 </a:t>
            </a:r>
            <a:r>
              <a:rPr lang="en" sz="4000" b="1">
                <a:latin typeface="Arial"/>
                <a:ea typeface="Arial"/>
                <a:cs typeface="Arial"/>
                <a:sym typeface="Arial"/>
              </a:rPr>
              <a:t/>
            </a:r>
            <a:br>
              <a:rPr lang="en" sz="4000" b="1">
                <a:latin typeface="Arial"/>
                <a:ea typeface="Arial"/>
                <a:cs typeface="Arial"/>
                <a:sym typeface="Arial"/>
              </a:rPr>
            </a:br>
            <a:r>
              <a:rPr lang="en" sz="4800">
                <a:latin typeface="Arial"/>
                <a:ea typeface="Arial"/>
                <a:cs typeface="Arial"/>
                <a:sym typeface="Arial"/>
              </a:rPr>
              <a:t/>
            </a:r>
            <a:br>
              <a:rPr lang="en" sz="4800">
                <a:latin typeface="Arial"/>
                <a:ea typeface="Arial"/>
                <a:cs typeface="Arial"/>
                <a:sym typeface="Arial"/>
              </a:rPr>
            </a:br>
            <a:r>
              <a:rPr lang="en" sz="4800">
                <a:latin typeface="Arial"/>
                <a:ea typeface="Arial"/>
                <a:cs typeface="Arial"/>
                <a:sym typeface="Arial"/>
              </a:rPr>
              <a:t/>
            </a:r>
            <a:br>
              <a:rPr lang="en" sz="4800">
                <a:latin typeface="Arial"/>
                <a:ea typeface="Arial"/>
                <a:cs typeface="Arial"/>
                <a:sym typeface="Arial"/>
              </a:rPr>
            </a:br>
            <a:r>
              <a:rPr lang="en" sz="4000">
                <a:latin typeface="Arial"/>
                <a:ea typeface="Arial"/>
                <a:cs typeface="Arial"/>
                <a:sym typeface="Arial"/>
              </a:rPr>
              <a:t/>
            </a:r>
            <a:br>
              <a:rPr lang="en" sz="4000">
                <a:latin typeface="Arial"/>
                <a:ea typeface="Arial"/>
                <a:cs typeface="Arial"/>
                <a:sym typeface="Arial"/>
              </a:rPr>
            </a:br>
            <a:endParaRPr sz="1600"/>
          </a:p>
        </p:txBody>
      </p:sp>
      <p:sp>
        <p:nvSpPr>
          <p:cNvPr id="381" name="Google Shape;381;g7e7bd00f16_0_20"/>
          <p:cNvSpPr txBox="1">
            <a:spLocks noGrp="1"/>
          </p:cNvSpPr>
          <p:nvPr>
            <p:ph type="body" idx="1"/>
          </p:nvPr>
        </p:nvSpPr>
        <p:spPr>
          <a:xfrm>
            <a:off x="708498" y="1325563"/>
            <a:ext cx="10515600" cy="4351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 sz="3600" b="1">
                <a:latin typeface="Lato"/>
                <a:ea typeface="Lato"/>
                <a:cs typeface="Lato"/>
                <a:sym typeface="Lato"/>
              </a:rPr>
              <a:t>Sit with a disciplinary or department  stranger</a:t>
            </a:r>
            <a:endParaRPr sz="3600">
              <a:latin typeface="Lato"/>
              <a:ea typeface="Lato"/>
              <a:cs typeface="Lato"/>
              <a:sym typeface="Lato"/>
            </a:endParaRPr>
          </a:p>
          <a:p>
            <a:pPr marL="0" lvl="0" indent="0" algn="ctr" rtl="0">
              <a:lnSpc>
                <a:spcPct val="90000"/>
              </a:lnSpc>
              <a:spcBef>
                <a:spcPts val="1100"/>
              </a:spcBef>
              <a:spcAft>
                <a:spcPts val="0"/>
              </a:spcAft>
              <a:buClr>
                <a:schemeClr val="dk1"/>
              </a:buClr>
              <a:buSzPts val="3600"/>
              <a:buNone/>
            </a:pPr>
            <a:endParaRPr sz="3600" b="1">
              <a:latin typeface="Lato"/>
              <a:ea typeface="Lato"/>
              <a:cs typeface="Lato"/>
              <a:sym typeface="Lato"/>
            </a:endParaRPr>
          </a:p>
          <a:p>
            <a:pPr marL="0" lvl="0" indent="0" algn="ctr" rtl="0">
              <a:lnSpc>
                <a:spcPct val="90000"/>
              </a:lnSpc>
              <a:spcBef>
                <a:spcPts val="1100"/>
              </a:spcBef>
              <a:spcAft>
                <a:spcPts val="0"/>
              </a:spcAft>
              <a:buClr>
                <a:schemeClr val="dk1"/>
              </a:buClr>
              <a:buSzPts val="3600"/>
              <a:buNone/>
            </a:pPr>
            <a:endParaRPr sz="3600"/>
          </a:p>
        </p:txBody>
      </p:sp>
      <p:cxnSp>
        <p:nvCxnSpPr>
          <p:cNvPr id="382" name="Google Shape;382;g7e7bd00f16_0_20" descr="&quot;&quot;&#10;"/>
          <p:cNvCxnSpPr/>
          <p:nvPr/>
        </p:nvCxnSpPr>
        <p:spPr>
          <a:xfrm>
            <a:off x="0" y="1011936"/>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83" name="Google Shape;383;g7e7bd00f16_0_20" descr="black and white hands and arms raised"/>
          <p:cNvPicPr preferRelativeResize="0"/>
          <p:nvPr/>
        </p:nvPicPr>
        <p:blipFill rotWithShape="1">
          <a:blip r:embed="rId3">
            <a:alphaModFix/>
          </a:blip>
          <a:srcRect/>
          <a:stretch/>
        </p:blipFill>
        <p:spPr>
          <a:xfrm>
            <a:off x="1066800" y="2195581"/>
            <a:ext cx="10058400" cy="43219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7e321dcc4a_0_6"/>
          <p:cNvSpPr txBox="1">
            <a:spLocks noGrp="1"/>
          </p:cNvSpPr>
          <p:nvPr>
            <p:ph type="title"/>
          </p:nvPr>
        </p:nvSpPr>
        <p:spPr>
          <a:xfrm>
            <a:off x="838200" y="-55389"/>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 b="1">
                <a:latin typeface="Arial"/>
                <a:ea typeface="Arial"/>
                <a:cs typeface="Arial"/>
                <a:sym typeface="Arial"/>
              </a:rPr>
              <a:t>Roles</a:t>
            </a:r>
            <a:endParaRPr b="1">
              <a:latin typeface="Arial"/>
              <a:ea typeface="Arial"/>
              <a:cs typeface="Arial"/>
              <a:sym typeface="Arial"/>
            </a:endParaRPr>
          </a:p>
        </p:txBody>
      </p:sp>
      <p:sp>
        <p:nvSpPr>
          <p:cNvPr id="389" name="Google Shape;389;g7e321dcc4a_0_6"/>
          <p:cNvSpPr txBox="1">
            <a:spLocks noGrp="1"/>
          </p:cNvSpPr>
          <p:nvPr>
            <p:ph type="body" idx="1"/>
          </p:nvPr>
        </p:nvSpPr>
        <p:spPr>
          <a:xfrm>
            <a:off x="274478" y="1545761"/>
            <a:ext cx="51816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 sz="3200" b="1" dirty="0">
                <a:latin typeface="Arial"/>
                <a:ea typeface="Arial"/>
                <a:cs typeface="Arial"/>
                <a:sym typeface="Arial"/>
              </a:rPr>
              <a:t>As a novice student…</a:t>
            </a:r>
            <a:endParaRPr sz="3200" dirty="0"/>
          </a:p>
          <a:p>
            <a:pPr marL="457200" lvl="1" indent="0" algn="l" rtl="0">
              <a:lnSpc>
                <a:spcPct val="90000"/>
              </a:lnSpc>
              <a:spcBef>
                <a:spcPts val="500"/>
              </a:spcBef>
              <a:spcAft>
                <a:spcPts val="0"/>
              </a:spcAft>
              <a:buClr>
                <a:schemeClr val="dk1"/>
              </a:buClr>
              <a:buSzPts val="3200"/>
              <a:buNone/>
            </a:pPr>
            <a:r>
              <a:rPr lang="en-US" sz="3200" cap="none" dirty="0">
                <a:latin typeface="Arial"/>
                <a:ea typeface="Arial"/>
                <a:cs typeface="Arial"/>
                <a:sym typeface="Arial"/>
              </a:rPr>
              <a:t>Respond to the prompts for each phase as a novice student.  </a:t>
            </a:r>
          </a:p>
          <a:p>
            <a:pPr marL="457200" lvl="1" indent="0" algn="l" rtl="0">
              <a:lnSpc>
                <a:spcPct val="90000"/>
              </a:lnSpc>
              <a:spcBef>
                <a:spcPts val="500"/>
              </a:spcBef>
              <a:spcAft>
                <a:spcPts val="0"/>
              </a:spcAft>
              <a:buClr>
                <a:schemeClr val="dk1"/>
              </a:buClr>
              <a:buSzPts val="3200"/>
              <a:buNone/>
            </a:pPr>
            <a:endParaRPr sz="3200" dirty="0">
              <a:latin typeface="Arial"/>
              <a:ea typeface="Arial"/>
              <a:cs typeface="Arial"/>
              <a:sym typeface="Arial"/>
            </a:endParaRPr>
          </a:p>
          <a:p>
            <a:pPr marL="228600" lvl="0" indent="-228600" algn="l" rtl="0">
              <a:lnSpc>
                <a:spcPct val="90000"/>
              </a:lnSpc>
              <a:spcBef>
                <a:spcPts val="1000"/>
              </a:spcBef>
              <a:spcAft>
                <a:spcPts val="0"/>
              </a:spcAft>
              <a:buClr>
                <a:schemeClr val="dk1"/>
              </a:buClr>
              <a:buSzPts val="3600"/>
              <a:buChar char="•"/>
            </a:pPr>
            <a:r>
              <a:rPr lang="en" sz="3600" b="1" dirty="0">
                <a:latin typeface="Arial"/>
                <a:ea typeface="Arial"/>
                <a:cs typeface="Arial"/>
                <a:sym typeface="Arial"/>
              </a:rPr>
              <a:t>As the author…</a:t>
            </a:r>
            <a:endParaRPr dirty="0"/>
          </a:p>
          <a:p>
            <a:pPr marL="457200" lvl="1" indent="0" algn="l" rtl="0">
              <a:lnSpc>
                <a:spcPct val="90000"/>
              </a:lnSpc>
              <a:spcBef>
                <a:spcPts val="500"/>
              </a:spcBef>
              <a:spcAft>
                <a:spcPts val="0"/>
              </a:spcAft>
              <a:buClr>
                <a:schemeClr val="dk1"/>
              </a:buClr>
              <a:buSzPts val="3200"/>
              <a:buNone/>
            </a:pPr>
            <a:r>
              <a:rPr lang="en-US" sz="3200" cap="none" dirty="0">
                <a:latin typeface="Arial"/>
                <a:ea typeface="Arial"/>
                <a:cs typeface="Arial"/>
                <a:sym typeface="Arial"/>
              </a:rPr>
              <a:t>Listen and observe. </a:t>
            </a:r>
            <a:r>
              <a:rPr lang="en-US" sz="3200" b="1" cap="none" dirty="0">
                <a:latin typeface="Arial"/>
                <a:ea typeface="Arial"/>
                <a:cs typeface="Arial"/>
                <a:sym typeface="Arial"/>
              </a:rPr>
              <a:t>Do not coach or explain. </a:t>
            </a:r>
          </a:p>
          <a:p>
            <a:pPr marL="457200" lvl="1" indent="0" algn="l" rtl="0">
              <a:lnSpc>
                <a:spcPct val="90000"/>
              </a:lnSpc>
              <a:spcBef>
                <a:spcPts val="500"/>
              </a:spcBef>
              <a:spcAft>
                <a:spcPts val="0"/>
              </a:spcAft>
              <a:buClr>
                <a:schemeClr val="dk1"/>
              </a:buClr>
              <a:buSzPts val="3200"/>
              <a:buNone/>
            </a:pPr>
            <a:endParaRPr sz="3200" b="1" dirty="0">
              <a:latin typeface="Arial"/>
              <a:ea typeface="Arial"/>
              <a:cs typeface="Arial"/>
              <a:sym typeface="Arial"/>
            </a:endParaRPr>
          </a:p>
        </p:txBody>
      </p:sp>
      <p:cxnSp>
        <p:nvCxnSpPr>
          <p:cNvPr id="390" name="Google Shape;390;g7e321dcc4a_0_6" descr="&quot;&quot;&#10;e"/>
          <p:cNvCxnSpPr/>
          <p:nvPr/>
        </p:nvCxnSpPr>
        <p:spPr>
          <a:xfrm>
            <a:off x="0" y="994586"/>
            <a:ext cx="12192000" cy="0"/>
          </a:xfrm>
          <a:prstGeom prst="straightConnector1">
            <a:avLst/>
          </a:prstGeom>
          <a:noFill/>
          <a:ln w="57150" cap="flat" cmpd="sng">
            <a:solidFill>
              <a:schemeClr val="dk1"/>
            </a:solidFill>
            <a:prstDash val="solid"/>
            <a:miter lim="800000"/>
            <a:headEnd type="none" w="sm" len="sm"/>
            <a:tailEnd type="none" w="sm" len="sm"/>
          </a:ln>
        </p:spPr>
      </p:cxnSp>
      <p:pic>
        <p:nvPicPr>
          <p:cNvPr id="391" name="Google Shape;391;g7e321dcc4a_0_6" descr="&quot;&quot;"/>
          <p:cNvPicPr preferRelativeResize="0"/>
          <p:nvPr/>
        </p:nvPicPr>
        <p:blipFill rotWithShape="1">
          <a:blip r:embed="rId3">
            <a:alphaModFix/>
          </a:blip>
          <a:srcRect/>
          <a:stretch/>
        </p:blipFill>
        <p:spPr>
          <a:xfrm>
            <a:off x="5560572" y="1270174"/>
            <a:ext cx="6517128" cy="43193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7"/>
          <p:cNvSpPr txBox="1">
            <a:spLocks noGrp="1"/>
          </p:cNvSpPr>
          <p:nvPr>
            <p:ph type="title"/>
          </p:nvPr>
        </p:nvSpPr>
        <p:spPr>
          <a:xfrm>
            <a:off x="415600" y="437033"/>
            <a:ext cx="11360800" cy="1741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2800"/>
              <a:buFont typeface="Calibri"/>
              <a:buNone/>
            </a:pPr>
            <a:r>
              <a:rPr lang="en" sz="4267"/>
              <a:t>Transparent Assignments: The Template</a:t>
            </a:r>
            <a:endParaRPr sz="4267"/>
          </a:p>
        </p:txBody>
      </p:sp>
      <p:sp>
        <p:nvSpPr>
          <p:cNvPr id="275" name="Google Shape;275;p17"/>
          <p:cNvSpPr txBox="1">
            <a:spLocks noGrp="1"/>
          </p:cNvSpPr>
          <p:nvPr>
            <p:ph type="body" idx="1"/>
          </p:nvPr>
        </p:nvSpPr>
        <p:spPr>
          <a:xfrm>
            <a:off x="360767" y="1406467"/>
            <a:ext cx="11232400" cy="1741600"/>
          </a:xfrm>
          <a:prstGeom prst="rect">
            <a:avLst/>
          </a:prstGeom>
          <a:noFill/>
          <a:ln>
            <a:noFill/>
          </a:ln>
        </p:spPr>
        <p:txBody>
          <a:bodyPr spcFirstLastPara="1" wrap="square" lIns="121900" tIns="121900" rIns="121900" bIns="121900" anchor="t" anchorCtr="0">
            <a:noAutofit/>
          </a:bodyPr>
          <a:lstStyle/>
          <a:p>
            <a:pPr marL="1219170" lvl="0" indent="-457188" algn="l" rtl="0">
              <a:lnSpc>
                <a:spcPct val="115000"/>
              </a:lnSpc>
              <a:spcBef>
                <a:spcPts val="1333"/>
              </a:spcBef>
              <a:spcAft>
                <a:spcPts val="0"/>
              </a:spcAft>
              <a:buClr>
                <a:schemeClr val="accent2"/>
              </a:buClr>
              <a:buSzPts val="1800"/>
              <a:buFont typeface="Lato"/>
              <a:buChar char="●"/>
            </a:pPr>
            <a:r>
              <a:rPr lang="en" b="1">
                <a:solidFill>
                  <a:schemeClr val="accent2"/>
                </a:solidFill>
                <a:latin typeface="Lato"/>
                <a:ea typeface="Lato"/>
                <a:cs typeface="Lato"/>
                <a:sym typeface="Lato"/>
              </a:rPr>
              <a:t>Purpose</a:t>
            </a:r>
            <a:endParaRPr b="1">
              <a:solidFill>
                <a:schemeClr val="accent2"/>
              </a:solidFill>
              <a:latin typeface="Lato"/>
              <a:ea typeface="Lato"/>
              <a:cs typeface="Lato"/>
              <a:sym typeface="Lato"/>
            </a:endParaRPr>
          </a:p>
          <a:p>
            <a:pPr marL="1828754" lvl="1" indent="-457189" algn="l" rtl="0">
              <a:lnSpc>
                <a:spcPct val="115000"/>
              </a:lnSpc>
              <a:spcBef>
                <a:spcPts val="0"/>
              </a:spcBef>
              <a:spcAft>
                <a:spcPts val="0"/>
              </a:spcAft>
              <a:buClr>
                <a:srgbClr val="434343"/>
              </a:buClr>
              <a:buSzPts val="1800"/>
              <a:buFont typeface="Lato"/>
              <a:buChar char="○"/>
            </a:pPr>
            <a:r>
              <a:rPr lang="en">
                <a:solidFill>
                  <a:srgbClr val="434343"/>
                </a:solidFill>
                <a:latin typeface="Lato"/>
                <a:ea typeface="Lato"/>
                <a:cs typeface="Lato"/>
                <a:sym typeface="Lato"/>
              </a:rPr>
              <a:t>Skills practiced</a:t>
            </a:r>
            <a:endParaRPr>
              <a:solidFill>
                <a:srgbClr val="434343"/>
              </a:solidFill>
              <a:latin typeface="Lato"/>
              <a:ea typeface="Lato"/>
              <a:cs typeface="Lato"/>
              <a:sym typeface="Lato"/>
            </a:endParaRPr>
          </a:p>
          <a:p>
            <a:pPr marL="1828754" lvl="1" indent="-457189" algn="l" rtl="0">
              <a:lnSpc>
                <a:spcPct val="115000"/>
              </a:lnSpc>
              <a:spcBef>
                <a:spcPts val="0"/>
              </a:spcBef>
              <a:spcAft>
                <a:spcPts val="0"/>
              </a:spcAft>
              <a:buClr>
                <a:srgbClr val="434343"/>
              </a:buClr>
              <a:buSzPts val="1800"/>
              <a:buFont typeface="Lato"/>
              <a:buChar char="○"/>
            </a:pPr>
            <a:r>
              <a:rPr lang="en">
                <a:solidFill>
                  <a:srgbClr val="434343"/>
                </a:solidFill>
                <a:latin typeface="Lato"/>
                <a:ea typeface="Lato"/>
                <a:cs typeface="Lato"/>
                <a:sym typeface="Lato"/>
              </a:rPr>
              <a:t>Knowledge gained</a:t>
            </a:r>
            <a:endParaRPr>
              <a:solidFill>
                <a:srgbClr val="434343"/>
              </a:solidFill>
              <a:latin typeface="Lato"/>
              <a:ea typeface="Lato"/>
              <a:cs typeface="Lato"/>
              <a:sym typeface="Lato"/>
            </a:endParaRPr>
          </a:p>
          <a:p>
            <a:pPr marL="1219170" lvl="0" indent="-457188" algn="l" rtl="0">
              <a:lnSpc>
                <a:spcPct val="115000"/>
              </a:lnSpc>
              <a:spcBef>
                <a:spcPts val="1333"/>
              </a:spcBef>
              <a:spcAft>
                <a:spcPts val="0"/>
              </a:spcAft>
              <a:buClr>
                <a:schemeClr val="accent2"/>
              </a:buClr>
              <a:buSzPts val="1800"/>
              <a:buFont typeface="Lato"/>
              <a:buChar char="●"/>
            </a:pPr>
            <a:r>
              <a:rPr lang="en" b="1">
                <a:solidFill>
                  <a:schemeClr val="accent2"/>
                </a:solidFill>
                <a:latin typeface="Lato"/>
                <a:ea typeface="Lato"/>
                <a:cs typeface="Lato"/>
                <a:sym typeface="Lato"/>
              </a:rPr>
              <a:t>Task</a:t>
            </a:r>
            <a:endParaRPr b="1">
              <a:solidFill>
                <a:schemeClr val="accent2"/>
              </a:solidFill>
              <a:latin typeface="Lato"/>
              <a:ea typeface="Lato"/>
              <a:cs typeface="Lato"/>
              <a:sym typeface="Lato"/>
            </a:endParaRPr>
          </a:p>
          <a:p>
            <a:pPr marL="1828754" lvl="1" indent="-457189" algn="l" rtl="0">
              <a:lnSpc>
                <a:spcPct val="115000"/>
              </a:lnSpc>
              <a:spcBef>
                <a:spcPts val="1333"/>
              </a:spcBef>
              <a:spcAft>
                <a:spcPts val="0"/>
              </a:spcAft>
              <a:buClr>
                <a:srgbClr val="434343"/>
              </a:buClr>
              <a:buSzPts val="1800"/>
              <a:buFont typeface="Lato"/>
              <a:buChar char="○"/>
            </a:pPr>
            <a:r>
              <a:rPr lang="en">
                <a:solidFill>
                  <a:srgbClr val="434343"/>
                </a:solidFill>
                <a:latin typeface="Lato"/>
                <a:ea typeface="Lato"/>
                <a:cs typeface="Lato"/>
                <a:sym typeface="Lato"/>
              </a:rPr>
              <a:t>What to do</a:t>
            </a:r>
            <a:endParaRPr>
              <a:solidFill>
                <a:srgbClr val="434343"/>
              </a:solidFill>
              <a:latin typeface="Lato"/>
              <a:ea typeface="Lato"/>
              <a:cs typeface="Lato"/>
              <a:sym typeface="Lato"/>
            </a:endParaRPr>
          </a:p>
          <a:p>
            <a:pPr marL="1828754" lvl="1" indent="-457189" algn="l" rtl="0">
              <a:lnSpc>
                <a:spcPct val="115000"/>
              </a:lnSpc>
              <a:spcBef>
                <a:spcPts val="0"/>
              </a:spcBef>
              <a:spcAft>
                <a:spcPts val="0"/>
              </a:spcAft>
              <a:buClr>
                <a:srgbClr val="434343"/>
              </a:buClr>
              <a:buSzPts val="1800"/>
              <a:buFont typeface="Lato"/>
              <a:buChar char="○"/>
            </a:pPr>
            <a:r>
              <a:rPr lang="en">
                <a:solidFill>
                  <a:srgbClr val="434343"/>
                </a:solidFill>
                <a:latin typeface="Lato"/>
                <a:ea typeface="Lato"/>
                <a:cs typeface="Lato"/>
                <a:sym typeface="Lato"/>
              </a:rPr>
              <a:t>How to do it</a:t>
            </a:r>
            <a:endParaRPr>
              <a:solidFill>
                <a:srgbClr val="434343"/>
              </a:solidFill>
              <a:latin typeface="Lato"/>
              <a:ea typeface="Lato"/>
              <a:cs typeface="Lato"/>
              <a:sym typeface="Lato"/>
            </a:endParaRPr>
          </a:p>
          <a:p>
            <a:pPr marL="1219170" lvl="0" indent="-457188" algn="l" rtl="0">
              <a:lnSpc>
                <a:spcPct val="115000"/>
              </a:lnSpc>
              <a:spcBef>
                <a:spcPts val="1333"/>
              </a:spcBef>
              <a:spcAft>
                <a:spcPts val="0"/>
              </a:spcAft>
              <a:buClr>
                <a:schemeClr val="accent2"/>
              </a:buClr>
              <a:buSzPts val="1800"/>
              <a:buFont typeface="Lato"/>
              <a:buChar char="●"/>
            </a:pPr>
            <a:r>
              <a:rPr lang="en" b="1">
                <a:solidFill>
                  <a:schemeClr val="accent2"/>
                </a:solidFill>
                <a:latin typeface="Lato"/>
                <a:ea typeface="Lato"/>
                <a:cs typeface="Lato"/>
                <a:sym typeface="Lato"/>
              </a:rPr>
              <a:t>Criteria </a:t>
            </a:r>
            <a:endParaRPr b="1">
              <a:solidFill>
                <a:schemeClr val="accent2"/>
              </a:solidFill>
              <a:latin typeface="Lato"/>
              <a:ea typeface="Lato"/>
              <a:cs typeface="Lato"/>
              <a:sym typeface="Lato"/>
            </a:endParaRPr>
          </a:p>
          <a:p>
            <a:pPr marL="1828754" lvl="1" indent="-457189" algn="l" rtl="0">
              <a:lnSpc>
                <a:spcPct val="115000"/>
              </a:lnSpc>
              <a:spcBef>
                <a:spcPts val="1333"/>
              </a:spcBef>
              <a:spcAft>
                <a:spcPts val="0"/>
              </a:spcAft>
              <a:buClr>
                <a:srgbClr val="434343"/>
              </a:buClr>
              <a:buSzPts val="1800"/>
              <a:buFont typeface="Lato"/>
              <a:buChar char="○"/>
            </a:pPr>
            <a:r>
              <a:rPr lang="en">
                <a:solidFill>
                  <a:srgbClr val="434343"/>
                </a:solidFill>
                <a:latin typeface="Lato"/>
                <a:ea typeface="Lato"/>
                <a:cs typeface="Lato"/>
                <a:sym typeface="Lato"/>
              </a:rPr>
              <a:t>Checklist or rubric in advance so students can self-evaluate.</a:t>
            </a:r>
            <a:endParaRPr>
              <a:solidFill>
                <a:srgbClr val="434343"/>
              </a:solidFill>
              <a:latin typeface="Lato"/>
              <a:ea typeface="Lato"/>
              <a:cs typeface="Lato"/>
              <a:sym typeface="Lato"/>
            </a:endParaRPr>
          </a:p>
          <a:p>
            <a:pPr marL="1828754" lvl="1" indent="-457189" algn="l" rtl="0">
              <a:lnSpc>
                <a:spcPct val="115000"/>
              </a:lnSpc>
              <a:spcBef>
                <a:spcPts val="0"/>
              </a:spcBef>
              <a:spcAft>
                <a:spcPts val="0"/>
              </a:spcAft>
              <a:buClr>
                <a:srgbClr val="434343"/>
              </a:buClr>
              <a:buSzPts val="1800"/>
              <a:buFont typeface="Lato"/>
              <a:buChar char="○"/>
            </a:pPr>
            <a:r>
              <a:rPr lang="en">
                <a:solidFill>
                  <a:srgbClr val="434343"/>
                </a:solidFill>
                <a:latin typeface="Lato"/>
                <a:ea typeface="Lato"/>
                <a:cs typeface="Lato"/>
                <a:sym typeface="Lato"/>
              </a:rPr>
              <a:t>What excellence looks like (multiple annotated examples)</a:t>
            </a:r>
            <a:endParaRPr>
              <a:solidFill>
                <a:srgbClr val="434343"/>
              </a:solidFill>
              <a:latin typeface="Lato"/>
              <a:ea typeface="Lato"/>
              <a:cs typeface="Lato"/>
              <a:sym typeface="Lato"/>
            </a:endParaRPr>
          </a:p>
          <a:p>
            <a:pPr marL="0" lvl="0" indent="0" algn="l" rtl="0">
              <a:lnSpc>
                <a:spcPct val="115000"/>
              </a:lnSpc>
              <a:spcBef>
                <a:spcPts val="1333"/>
              </a:spcBef>
              <a:spcAft>
                <a:spcPts val="0"/>
              </a:spcAft>
              <a:buClr>
                <a:schemeClr val="dk1"/>
              </a:buClr>
              <a:buSzPts val="1800"/>
              <a:buNone/>
            </a:pPr>
            <a:endParaRPr sz="3200" b="1">
              <a:solidFill>
                <a:srgbClr val="434343"/>
              </a:solidFill>
            </a:endParaRPr>
          </a:p>
          <a:p>
            <a:pPr marL="0" lvl="0" indent="0" algn="l" rtl="0">
              <a:lnSpc>
                <a:spcPct val="115000"/>
              </a:lnSpc>
              <a:spcBef>
                <a:spcPts val="1333"/>
              </a:spcBef>
              <a:spcAft>
                <a:spcPts val="2133"/>
              </a:spcAft>
              <a:buClr>
                <a:schemeClr val="dk1"/>
              </a:buClr>
              <a:buSzPts val="1800"/>
              <a:buNone/>
            </a:pPr>
            <a:endParaRPr sz="1867"/>
          </a:p>
        </p:txBody>
      </p:sp>
      <p:sp>
        <p:nvSpPr>
          <p:cNvPr id="276" name="Google Shape;276;p17"/>
          <p:cNvSpPr/>
          <p:nvPr/>
        </p:nvSpPr>
        <p:spPr>
          <a:xfrm>
            <a:off x="5040493" y="2194116"/>
            <a:ext cx="229200" cy="771200"/>
          </a:xfrm>
          <a:prstGeom prst="rightBrace">
            <a:avLst>
              <a:gd name="adj1" fmla="val 84119"/>
              <a:gd name="adj2" fmla="val 50000"/>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1">
              <a:solidFill>
                <a:schemeClr val="accent5"/>
              </a:solidFill>
              <a:highlight>
                <a:srgbClr val="0000FF"/>
              </a:highlight>
              <a:latin typeface="Arial"/>
              <a:ea typeface="Arial"/>
              <a:cs typeface="Arial"/>
              <a:sym typeface="Arial"/>
            </a:endParaRPr>
          </a:p>
        </p:txBody>
      </p:sp>
      <p:sp>
        <p:nvSpPr>
          <p:cNvPr id="277" name="Google Shape;277;p17"/>
          <p:cNvSpPr txBox="1"/>
          <p:nvPr/>
        </p:nvSpPr>
        <p:spPr>
          <a:xfrm>
            <a:off x="5571030" y="2136067"/>
            <a:ext cx="5720800" cy="1012000"/>
          </a:xfrm>
          <a:prstGeom prst="rect">
            <a:avLst/>
          </a:prstGeom>
          <a:noFill/>
          <a:ln>
            <a:noFill/>
          </a:ln>
        </p:spPr>
        <p:txBody>
          <a:bodyPr spcFirstLastPara="1" wrap="square" lIns="121900" tIns="121900" rIns="121900" bIns="121900" anchor="ctr" anchorCtr="0">
            <a:noAutofit/>
          </a:bodyPr>
          <a:lstStyle/>
          <a:p>
            <a:pPr marL="609585" marR="0" lvl="0" indent="0" algn="l" rtl="0">
              <a:lnSpc>
                <a:spcPct val="115000"/>
              </a:lnSpc>
              <a:spcBef>
                <a:spcPts val="0"/>
              </a:spcBef>
              <a:spcAft>
                <a:spcPts val="0"/>
              </a:spcAft>
              <a:buNone/>
            </a:pPr>
            <a:r>
              <a:rPr lang="en" sz="2400">
                <a:solidFill>
                  <a:srgbClr val="434343"/>
                </a:solidFill>
                <a:latin typeface="Lato"/>
                <a:ea typeface="Lato"/>
                <a:cs typeface="Lato"/>
                <a:sym typeface="Lato"/>
              </a:rPr>
              <a:t>Relevance to students 5 years out</a:t>
            </a:r>
            <a:endParaRPr sz="2400">
              <a:solidFill>
                <a:srgbClr val="434343"/>
              </a:solidFill>
              <a:latin typeface="Lato"/>
              <a:ea typeface="Lato"/>
              <a:cs typeface="Lato"/>
              <a:sym typeface="Lato"/>
            </a:endParaRPr>
          </a:p>
          <a:p>
            <a:pPr marL="609585" marR="0" lvl="0" indent="0" algn="l" rtl="0">
              <a:lnSpc>
                <a:spcPct val="115000"/>
              </a:lnSpc>
              <a:spcBef>
                <a:spcPts val="0"/>
              </a:spcBef>
              <a:spcAft>
                <a:spcPts val="0"/>
              </a:spcAft>
              <a:buNone/>
            </a:pPr>
            <a:r>
              <a:rPr lang="en" sz="2400">
                <a:solidFill>
                  <a:srgbClr val="434343"/>
                </a:solidFill>
                <a:latin typeface="Lato"/>
                <a:ea typeface="Lato"/>
                <a:cs typeface="Lato"/>
                <a:sym typeface="Lato"/>
              </a:rPr>
              <a:t>Connection to Learning Outcomes</a:t>
            </a:r>
            <a:endParaRPr sz="2400">
              <a:solidFill>
                <a:srgbClr val="434343"/>
              </a:solidFill>
              <a:latin typeface="Lato"/>
              <a:ea typeface="Lato"/>
              <a:cs typeface="Lato"/>
              <a:sym typeface="Lato"/>
            </a:endParaRPr>
          </a:p>
        </p:txBody>
      </p:sp>
      <p:sp>
        <p:nvSpPr>
          <p:cNvPr id="278" name="Google Shape;278;p17"/>
          <p:cNvSpPr txBox="1"/>
          <p:nvPr/>
        </p:nvSpPr>
        <p:spPr>
          <a:xfrm>
            <a:off x="415600" y="3286567"/>
            <a:ext cx="11232400" cy="15876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
        <p:nvSpPr>
          <p:cNvPr id="279" name="Google Shape;279;p17"/>
          <p:cNvSpPr txBox="1"/>
          <p:nvPr/>
        </p:nvSpPr>
        <p:spPr>
          <a:xfrm>
            <a:off x="485367" y="5382967"/>
            <a:ext cx="10983200" cy="636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endParaRPr sz="1867">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7e7bd00f16_0_27"/>
          <p:cNvSpPr txBox="1">
            <a:spLocks noGrp="1"/>
          </p:cNvSpPr>
          <p:nvPr>
            <p:ph type="title"/>
          </p:nvPr>
        </p:nvSpPr>
        <p:spPr>
          <a:xfrm>
            <a:off x="108802" y="200275"/>
            <a:ext cx="124062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
                <a:latin typeface="Lato"/>
                <a:ea typeface="Lato"/>
                <a:cs typeface="Lato"/>
                <a:sym typeface="Lato"/>
              </a:rPr>
              <a:t>Purpose: Author Speaks, Student Listens</a:t>
            </a:r>
            <a:endParaRPr>
              <a:latin typeface="Lato"/>
              <a:ea typeface="Lato"/>
              <a:cs typeface="Lato"/>
              <a:sym typeface="Lato"/>
            </a:endParaRPr>
          </a:p>
        </p:txBody>
      </p:sp>
      <p:sp>
        <p:nvSpPr>
          <p:cNvPr id="397" name="Google Shape;397;g7e7bd00f16_0_27"/>
          <p:cNvSpPr txBox="1">
            <a:spLocks noGrp="1"/>
          </p:cNvSpPr>
          <p:nvPr>
            <p:ph type="body" idx="1"/>
          </p:nvPr>
        </p:nvSpPr>
        <p:spPr>
          <a:xfrm>
            <a:off x="108802" y="1687025"/>
            <a:ext cx="11889600" cy="6073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 sz="4800" dirty="0">
                <a:solidFill>
                  <a:srgbClr val="000000"/>
                </a:solidFill>
                <a:latin typeface="Lato"/>
                <a:ea typeface="Lato"/>
                <a:cs typeface="Lato"/>
                <a:sym typeface="Lato"/>
              </a:rPr>
              <a:t> </a:t>
            </a:r>
            <a:r>
              <a:rPr lang="en" sz="3600" cap="none" dirty="0">
                <a:solidFill>
                  <a:srgbClr val="000000"/>
                </a:solidFill>
                <a:latin typeface="Lato"/>
                <a:ea typeface="Lato"/>
                <a:cs typeface="Lato"/>
                <a:sym typeface="Lato"/>
              </a:rPr>
              <a:t>As the “author” you have 2 minutes each to explain the purpose of the document/assignment to your partner who is playing the role of a “student.”</a:t>
            </a:r>
            <a:endParaRPr sz="3600" dirty="0">
              <a:solidFill>
                <a:srgbClr val="000000"/>
              </a:solidFill>
              <a:latin typeface="Lato"/>
              <a:ea typeface="Lato"/>
              <a:cs typeface="Lato"/>
              <a:sym typeface="Lato"/>
            </a:endParaRPr>
          </a:p>
          <a:p>
            <a:pPr marL="0" lvl="0" indent="0" algn="ctr" rtl="0">
              <a:lnSpc>
                <a:spcPct val="115000"/>
              </a:lnSpc>
              <a:spcBef>
                <a:spcPts val="0"/>
              </a:spcBef>
              <a:spcAft>
                <a:spcPts val="0"/>
              </a:spcAft>
              <a:buSzPts val="2400"/>
              <a:buNone/>
            </a:pPr>
            <a:endParaRPr sz="3000" dirty="0">
              <a:solidFill>
                <a:srgbClr val="000000"/>
              </a:solidFill>
              <a:latin typeface="Lato"/>
              <a:ea typeface="Lato"/>
              <a:cs typeface="Lato"/>
              <a:sym typeface="Lato"/>
            </a:endParaRPr>
          </a:p>
          <a:p>
            <a:pPr marL="457200" lvl="1" indent="0" algn="l" rtl="0">
              <a:lnSpc>
                <a:spcPct val="90000"/>
              </a:lnSpc>
              <a:spcBef>
                <a:spcPts val="500"/>
              </a:spcBef>
              <a:spcAft>
                <a:spcPts val="0"/>
              </a:spcAft>
              <a:buClr>
                <a:schemeClr val="dk1"/>
              </a:buClr>
              <a:buSzPts val="3200"/>
              <a:buFont typeface="Arial"/>
              <a:buNone/>
            </a:pPr>
            <a:endParaRPr sz="3200" b="1" dirty="0">
              <a:latin typeface="Arial"/>
              <a:ea typeface="Arial"/>
              <a:cs typeface="Arial"/>
              <a:sym typeface="Arial"/>
            </a:endParaRPr>
          </a:p>
          <a:p>
            <a:pPr marL="0" lvl="0" indent="0" algn="ctr" rtl="0">
              <a:lnSpc>
                <a:spcPct val="115000"/>
              </a:lnSpc>
              <a:spcBef>
                <a:spcPts val="0"/>
              </a:spcBef>
              <a:spcAft>
                <a:spcPts val="0"/>
              </a:spcAft>
              <a:buSzPts val="2400"/>
              <a:buNone/>
            </a:pPr>
            <a:endParaRPr sz="3000" dirty="0">
              <a:solidFill>
                <a:srgbClr val="000000"/>
              </a:solidFill>
              <a:latin typeface="Lato"/>
              <a:ea typeface="Lato"/>
              <a:cs typeface="Lato"/>
              <a:sym typeface="Lato"/>
            </a:endParaRPr>
          </a:p>
          <a:p>
            <a:pPr marL="0" lvl="0" indent="0" algn="l" rtl="0">
              <a:lnSpc>
                <a:spcPct val="115000"/>
              </a:lnSpc>
              <a:spcBef>
                <a:spcPts val="2100"/>
              </a:spcBef>
              <a:spcAft>
                <a:spcPts val="2100"/>
              </a:spcAft>
              <a:buSzPts val="2400"/>
              <a:buNone/>
            </a:pPr>
            <a:endParaRPr dirty="0"/>
          </a:p>
        </p:txBody>
      </p:sp>
      <p:cxnSp>
        <p:nvCxnSpPr>
          <p:cNvPr id="398" name="Google Shape;398;g7e7bd00f16_0_27" descr="&quot;&quot;&#10;"/>
          <p:cNvCxnSpPr/>
          <p:nvPr/>
        </p:nvCxnSpPr>
        <p:spPr>
          <a:xfrm>
            <a:off x="0" y="1330036"/>
            <a:ext cx="12192000" cy="0"/>
          </a:xfrm>
          <a:prstGeom prst="straightConnector1">
            <a:avLst/>
          </a:prstGeom>
          <a:noFill/>
          <a:ln w="57150" cap="flat" cmpd="sng">
            <a:solidFill>
              <a:srgbClr val="000000"/>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0568-68D9-4783-B5B6-1D8984B43166}"/>
              </a:ext>
            </a:extLst>
          </p:cNvPr>
          <p:cNvSpPr>
            <a:spLocks noGrp="1"/>
          </p:cNvSpPr>
          <p:nvPr>
            <p:ph type="title"/>
          </p:nvPr>
        </p:nvSpPr>
        <p:spPr/>
        <p:txBody>
          <a:bodyPr/>
          <a:lstStyle/>
          <a:p>
            <a:r>
              <a:rPr lang="en-US" dirty="0"/>
              <a:t>Our Canvas Classroom</a:t>
            </a:r>
          </a:p>
        </p:txBody>
      </p:sp>
      <p:sp>
        <p:nvSpPr>
          <p:cNvPr id="3" name="Content Placeholder 2">
            <a:extLst>
              <a:ext uri="{FF2B5EF4-FFF2-40B4-BE49-F238E27FC236}">
                <a16:creationId xmlns:a16="http://schemas.microsoft.com/office/drawing/2014/main" id="{48C88F52-21C5-4E4D-9D6E-EA31F25E5E07}"/>
              </a:ext>
            </a:extLst>
          </p:cNvPr>
          <p:cNvSpPr>
            <a:spLocks noGrp="1"/>
          </p:cNvSpPr>
          <p:nvPr>
            <p:ph type="body" idx="1"/>
          </p:nvPr>
        </p:nvSpPr>
        <p:spPr/>
        <p:txBody>
          <a:bodyPr/>
          <a:lstStyle/>
          <a:p>
            <a:r>
              <a:rPr lang="en-US" dirty="0"/>
              <a:t>For today:</a:t>
            </a:r>
          </a:p>
          <a:p>
            <a:pPr lvl="1"/>
            <a:r>
              <a:rPr lang="en-US" dirty="0"/>
              <a:t>Attend the workshop on Monday, 2/24, 2:30 - 4:30, North Campus SLC Seminar Room (HS 1637A)</a:t>
            </a:r>
          </a:p>
          <a:p>
            <a:pPr lvl="1"/>
            <a:r>
              <a:rPr lang="en-US" dirty="0"/>
              <a:t>Bring two copies of a student-facing document with you to the workshop</a:t>
            </a:r>
          </a:p>
          <a:p>
            <a:pPr marL="0" indent="0">
              <a:buNone/>
            </a:pPr>
            <a:endParaRPr lang="en-US" dirty="0"/>
          </a:p>
        </p:txBody>
      </p:sp>
    </p:spTree>
    <p:extLst>
      <p:ext uri="{BB962C8B-B14F-4D97-AF65-F5344CB8AC3E}">
        <p14:creationId xmlns:p14="http://schemas.microsoft.com/office/powerpoint/2010/main" val="482945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7e7bd00f16_0_42"/>
          <p:cNvSpPr txBox="1">
            <a:spLocks noGrp="1"/>
          </p:cNvSpPr>
          <p:nvPr>
            <p:ph type="title"/>
          </p:nvPr>
        </p:nvSpPr>
        <p:spPr>
          <a:xfrm>
            <a:off x="325108" y="434881"/>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
                <a:latin typeface="Playfair Display"/>
                <a:ea typeface="Playfair Display"/>
                <a:cs typeface="Playfair Display"/>
                <a:sym typeface="Playfair Display"/>
              </a:rPr>
              <a:t>Purpose: Student Speaks, Author Listens</a:t>
            </a:r>
            <a:endParaRPr>
              <a:latin typeface="Playfair Display"/>
              <a:ea typeface="Playfair Display"/>
              <a:cs typeface="Playfair Display"/>
              <a:sym typeface="Playfair Display"/>
            </a:endParaRPr>
          </a:p>
        </p:txBody>
      </p:sp>
      <p:sp>
        <p:nvSpPr>
          <p:cNvPr id="404" name="Google Shape;404;g7e7bd00f16_0_42"/>
          <p:cNvSpPr txBox="1">
            <a:spLocks noGrp="1"/>
          </p:cNvSpPr>
          <p:nvPr>
            <p:ph type="body" idx="1"/>
          </p:nvPr>
        </p:nvSpPr>
        <p:spPr>
          <a:xfrm>
            <a:off x="178129" y="2023400"/>
            <a:ext cx="11642147" cy="4399717"/>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US" sz="4000" cap="none" dirty="0">
                <a:latin typeface="Lato"/>
                <a:ea typeface="Lato"/>
                <a:cs typeface="Lato"/>
                <a:sym typeface="Lato"/>
              </a:rPr>
              <a:t>The “student” has 2 minutes each  to offer feedback.</a:t>
            </a:r>
          </a:p>
          <a:p>
            <a:pPr marL="0" lvl="0" indent="0" algn="ctr" rtl="0">
              <a:lnSpc>
                <a:spcPct val="115000"/>
              </a:lnSpc>
              <a:spcBef>
                <a:spcPts val="2100"/>
              </a:spcBef>
              <a:spcAft>
                <a:spcPts val="2100"/>
              </a:spcAft>
              <a:buClr>
                <a:schemeClr val="dk1"/>
              </a:buClr>
              <a:buSzPts val="1500"/>
              <a:buFont typeface="Arial"/>
              <a:buNone/>
            </a:pPr>
            <a:r>
              <a:rPr lang="en-US" sz="4000" cap="none" dirty="0">
                <a:latin typeface="Lato"/>
                <a:ea typeface="Lato"/>
                <a:cs typeface="Lato"/>
                <a:sym typeface="Lato"/>
              </a:rPr>
              <a:t>“Author” is to remain silent and take notes. The “student” will provide you language you can use to TILT your assignment/document.</a:t>
            </a:r>
            <a:endParaRPr lang="en-US" sz="4000" b="1" i="1" cap="none" dirty="0">
              <a:solidFill>
                <a:schemeClr val="dk1"/>
              </a:solidFill>
              <a:latin typeface="Lato"/>
              <a:ea typeface="Lato"/>
              <a:cs typeface="Lato"/>
              <a:sym typeface="Lato"/>
            </a:endParaRPr>
          </a:p>
        </p:txBody>
      </p:sp>
      <p:cxnSp>
        <p:nvCxnSpPr>
          <p:cNvPr id="405" name="Google Shape;405;g7e7bd00f16_0_42" descr="&quot;&quot;&#10;"/>
          <p:cNvCxnSpPr/>
          <p:nvPr/>
        </p:nvCxnSpPr>
        <p:spPr>
          <a:xfrm>
            <a:off x="63625" y="1559061"/>
            <a:ext cx="12192000" cy="0"/>
          </a:xfrm>
          <a:prstGeom prst="straightConnector1">
            <a:avLst/>
          </a:prstGeom>
          <a:noFill/>
          <a:ln w="57150" cap="flat" cmpd="sng">
            <a:solidFill>
              <a:srgbClr val="000000"/>
            </a:solidFill>
            <a:prstDash val="solid"/>
            <a:miter lim="800000"/>
            <a:headEnd type="none" w="sm" len="sm"/>
            <a:tailEnd type="none" w="sm" len="sm"/>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7e7bd00f16_0_47"/>
          <p:cNvSpPr txBox="1">
            <a:spLocks noGrp="1"/>
          </p:cNvSpPr>
          <p:nvPr>
            <p:ph type="title"/>
          </p:nvPr>
        </p:nvSpPr>
        <p:spPr>
          <a:xfrm>
            <a:off x="185158" y="345831"/>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
                <a:latin typeface="Playfair Display"/>
                <a:ea typeface="Playfair Display"/>
                <a:cs typeface="Playfair Display"/>
                <a:sym typeface="Playfair Display"/>
              </a:rPr>
              <a:t>Purpose: Student Talking Points: “Say Back”</a:t>
            </a:r>
            <a:endParaRPr>
              <a:latin typeface="Playfair Display"/>
              <a:ea typeface="Playfair Display"/>
              <a:cs typeface="Playfair Display"/>
              <a:sym typeface="Playfair Display"/>
            </a:endParaRPr>
          </a:p>
        </p:txBody>
      </p:sp>
      <p:sp>
        <p:nvSpPr>
          <p:cNvPr id="411" name="Google Shape;411;g7e7bd00f16_0_47"/>
          <p:cNvSpPr txBox="1">
            <a:spLocks noGrp="1"/>
          </p:cNvSpPr>
          <p:nvPr>
            <p:ph type="body" idx="1"/>
          </p:nvPr>
        </p:nvSpPr>
        <p:spPr>
          <a:xfrm>
            <a:off x="452327" y="1743475"/>
            <a:ext cx="11100600" cy="4645448"/>
          </a:xfrm>
          <a:prstGeom prst="rect">
            <a:avLst/>
          </a:prstGeom>
          <a:noFill/>
          <a:ln>
            <a:noFill/>
          </a:ln>
        </p:spPr>
        <p:txBody>
          <a:bodyPr spcFirstLastPara="1" wrap="square" lIns="121900" tIns="121900" rIns="121900" bIns="121900" anchor="t" anchorCtr="0">
            <a:noAutofit/>
          </a:bodyPr>
          <a:lstStyle/>
          <a:p>
            <a:pPr marL="609600" indent="-508000">
              <a:buSzPts val="3200"/>
            </a:pPr>
            <a:r>
              <a:rPr lang="en-US" sz="3200" b="1" i="1" cap="none" dirty="0">
                <a:solidFill>
                  <a:schemeClr val="dk1"/>
                </a:solidFill>
                <a:latin typeface="Lato"/>
                <a:ea typeface="Lato"/>
                <a:cs typeface="Lato"/>
                <a:sym typeface="Lato"/>
              </a:rPr>
              <a:t>Wh</a:t>
            </a:r>
            <a:r>
              <a:rPr lang="en-US" sz="3200" b="1" i="1" cap="none" dirty="0">
                <a:latin typeface="Lato"/>
                <a:ea typeface="Lato"/>
                <a:cs typeface="Lato"/>
                <a:sym typeface="Lato"/>
              </a:rPr>
              <a:t>y</a:t>
            </a:r>
            <a:r>
              <a:rPr lang="en-US" sz="3200" cap="none" dirty="0">
                <a:solidFill>
                  <a:schemeClr val="dk1"/>
                </a:solidFill>
                <a:latin typeface="Lato"/>
                <a:ea typeface="Lato"/>
                <a:cs typeface="Lato"/>
                <a:sym typeface="Lato"/>
              </a:rPr>
              <a:t> </a:t>
            </a:r>
            <a:r>
              <a:rPr lang="en-US" sz="3200" i="1" cap="none" dirty="0">
                <a:latin typeface="Lato"/>
                <a:ea typeface="Lato"/>
                <a:cs typeface="Lato"/>
                <a:sym typeface="Lato"/>
              </a:rPr>
              <a:t>this </a:t>
            </a:r>
            <a:r>
              <a:rPr lang="en-US" sz="3200" cap="none" dirty="0">
                <a:solidFill>
                  <a:schemeClr val="dk1"/>
                </a:solidFill>
                <a:latin typeface="Lato"/>
                <a:ea typeface="Lato"/>
                <a:cs typeface="Lato"/>
                <a:sym typeface="Lato"/>
              </a:rPr>
              <a:t>message or assignment </a:t>
            </a:r>
            <a:r>
              <a:rPr lang="en-US" sz="3200" cap="none" dirty="0">
                <a:latin typeface="Lato"/>
                <a:ea typeface="Lato"/>
                <a:cs typeface="Lato"/>
                <a:sym typeface="Lato"/>
              </a:rPr>
              <a:t>is important</a:t>
            </a:r>
            <a:r>
              <a:rPr lang="en-US" sz="3200" cap="none" dirty="0">
                <a:solidFill>
                  <a:schemeClr val="dk1"/>
                </a:solidFill>
                <a:latin typeface="Lato"/>
                <a:ea typeface="Lato"/>
                <a:cs typeface="Lato"/>
                <a:sym typeface="Lato"/>
              </a:rPr>
              <a:t>? </a:t>
            </a:r>
            <a:endParaRPr lang="en-US" sz="3200" cap="none" dirty="0">
              <a:latin typeface="Lato"/>
              <a:ea typeface="Lato"/>
              <a:cs typeface="Lato"/>
              <a:sym typeface="Lato"/>
            </a:endParaRPr>
          </a:p>
          <a:p>
            <a:pPr indent="-457200"/>
            <a:endParaRPr lang="en-US" sz="3200" cap="none" dirty="0">
              <a:solidFill>
                <a:schemeClr val="dk1"/>
              </a:solidFill>
              <a:latin typeface="Lato"/>
              <a:ea typeface="Lato"/>
              <a:cs typeface="Lato"/>
              <a:sym typeface="Lato"/>
            </a:endParaRPr>
          </a:p>
          <a:p>
            <a:pPr marL="609600" indent="-508000">
              <a:buSzPts val="3200"/>
            </a:pPr>
            <a:r>
              <a:rPr lang="en-US" sz="3200" b="1" cap="none" dirty="0">
                <a:solidFill>
                  <a:schemeClr val="dk1"/>
                </a:solidFill>
                <a:latin typeface="Lato"/>
                <a:ea typeface="Lato"/>
                <a:cs typeface="Lato"/>
                <a:sym typeface="Lato"/>
              </a:rPr>
              <a:t>What </a:t>
            </a:r>
            <a:r>
              <a:rPr lang="en-US" sz="3200" cap="none" dirty="0">
                <a:solidFill>
                  <a:schemeClr val="dk1"/>
                </a:solidFill>
                <a:latin typeface="Lato"/>
                <a:ea typeface="Lato"/>
                <a:cs typeface="Lato"/>
                <a:sym typeface="Lato"/>
              </a:rPr>
              <a:t>prior knowledge/skills do you need (or need to be reminded of) to understand the message or assignment? </a:t>
            </a:r>
          </a:p>
          <a:p>
            <a:pPr marL="1066784" indent="-457200"/>
            <a:endParaRPr lang="en-US" sz="3200" cap="none" dirty="0">
              <a:latin typeface="Lato"/>
              <a:ea typeface="Lato"/>
              <a:cs typeface="Lato"/>
              <a:sym typeface="Lato"/>
            </a:endParaRPr>
          </a:p>
          <a:p>
            <a:pPr marL="609600" indent="-508000">
              <a:buSzPts val="3200"/>
            </a:pPr>
            <a:r>
              <a:rPr lang="en-US" sz="3200" b="1" cap="none" dirty="0">
                <a:solidFill>
                  <a:schemeClr val="dk1"/>
                </a:solidFill>
                <a:latin typeface="Lato"/>
                <a:ea typeface="Lato"/>
                <a:cs typeface="Lato"/>
                <a:sym typeface="Lato"/>
              </a:rPr>
              <a:t>What</a:t>
            </a:r>
            <a:r>
              <a:rPr lang="en-US" sz="3200" cap="none" dirty="0">
                <a:solidFill>
                  <a:schemeClr val="dk1"/>
                </a:solidFill>
                <a:latin typeface="Lato"/>
                <a:ea typeface="Lato"/>
                <a:cs typeface="Lato"/>
                <a:sym typeface="Lato"/>
              </a:rPr>
              <a:t> knowledge should you take away from this message or assignment? </a:t>
            </a:r>
          </a:p>
          <a:p>
            <a:pPr marL="0" lvl="0" indent="0" algn="l" rtl="0">
              <a:lnSpc>
                <a:spcPct val="115000"/>
              </a:lnSpc>
              <a:spcBef>
                <a:spcPts val="2100"/>
              </a:spcBef>
              <a:spcAft>
                <a:spcPts val="2100"/>
              </a:spcAft>
              <a:buSzPts val="2400"/>
              <a:buNone/>
            </a:pPr>
            <a:endParaRPr sz="3200" dirty="0">
              <a:solidFill>
                <a:schemeClr val="dk1"/>
              </a:solidFill>
              <a:latin typeface="Lato"/>
              <a:ea typeface="Lato"/>
              <a:cs typeface="Lato"/>
              <a:sym typeface="Lato"/>
            </a:endParaRPr>
          </a:p>
        </p:txBody>
      </p:sp>
      <p:cxnSp>
        <p:nvCxnSpPr>
          <p:cNvPr id="412" name="Google Shape;412;g7e7bd00f16_0_47" descr="&quot;&quot;&#10;"/>
          <p:cNvCxnSpPr/>
          <p:nvPr/>
        </p:nvCxnSpPr>
        <p:spPr>
          <a:xfrm>
            <a:off x="0" y="1363736"/>
            <a:ext cx="12192000" cy="0"/>
          </a:xfrm>
          <a:prstGeom prst="straightConnector1">
            <a:avLst/>
          </a:prstGeom>
          <a:noFill/>
          <a:ln w="57150" cap="flat" cmpd="sng">
            <a:solidFill>
              <a:srgbClr val="000000"/>
            </a:solidFill>
            <a:prstDash val="solid"/>
            <a:miter lim="800000"/>
            <a:headEnd type="none" w="sm" len="sm"/>
            <a:tailEnd type="none" w="sm" len="sm"/>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6fe782de20_0_0"/>
          <p:cNvSpPr txBox="1">
            <a:spLocks noGrp="1"/>
          </p:cNvSpPr>
          <p:nvPr>
            <p:ph type="title"/>
          </p:nvPr>
        </p:nvSpPr>
        <p:spPr>
          <a:xfrm>
            <a:off x="482200" y="300417"/>
            <a:ext cx="113607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TASKS</a:t>
            </a:r>
            <a:endParaRPr/>
          </a:p>
        </p:txBody>
      </p:sp>
      <p:sp>
        <p:nvSpPr>
          <p:cNvPr id="419" name="Google Shape;419;g6fe782de20_0_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2900" cap="none" dirty="0">
                <a:latin typeface="Lato"/>
                <a:ea typeface="Lato"/>
                <a:cs typeface="Lato"/>
                <a:sym typeface="Lato"/>
              </a:rPr>
              <a:t>What are the steps in completing the assignment or document and</a:t>
            </a:r>
          </a:p>
          <a:p>
            <a:pPr marL="0" lvl="0" indent="0" algn="l" rtl="0">
              <a:lnSpc>
                <a:spcPct val="120000"/>
              </a:lnSpc>
              <a:spcBef>
                <a:spcPts val="0"/>
              </a:spcBef>
              <a:spcAft>
                <a:spcPts val="0"/>
              </a:spcAft>
              <a:buClr>
                <a:schemeClr val="dk1"/>
              </a:buClr>
              <a:buSzPts val="2400"/>
              <a:buFont typeface="Arial"/>
              <a:buNone/>
            </a:pPr>
            <a:r>
              <a:rPr lang="en-US" sz="2900" cap="none" dirty="0">
                <a:latin typeface="Lato"/>
                <a:ea typeface="Lato"/>
                <a:cs typeface="Lato"/>
                <a:sym typeface="Lato"/>
              </a:rPr>
              <a:t> What you are supposed to DO as a result of receiving the document or communication?</a:t>
            </a:r>
            <a:endParaRPr lang="en-US" cap="none" dirty="0"/>
          </a:p>
        </p:txBody>
      </p:sp>
      <p:pic>
        <p:nvPicPr>
          <p:cNvPr id="420" name="Google Shape;420;g6fe782de20_0_0"/>
          <p:cNvPicPr preferRelativeResize="0"/>
          <p:nvPr/>
        </p:nvPicPr>
        <p:blipFill>
          <a:blip r:embed="rId3">
            <a:alphaModFix/>
          </a:blip>
          <a:stretch>
            <a:fillRect/>
          </a:stretch>
        </p:blipFill>
        <p:spPr>
          <a:xfrm>
            <a:off x="7822769" y="2937125"/>
            <a:ext cx="2413200" cy="3334950"/>
          </a:xfrm>
          <a:prstGeom prst="rect">
            <a:avLst/>
          </a:prstGeom>
          <a:noFill/>
          <a:ln>
            <a:noFill/>
          </a:ln>
        </p:spPr>
      </p:pic>
      <p:cxnSp>
        <p:nvCxnSpPr>
          <p:cNvPr id="421" name="Google Shape;421;g6fe782de20_0_0" descr="&quot;&quot;&#10;"/>
          <p:cNvCxnSpPr/>
          <p:nvPr/>
        </p:nvCxnSpPr>
        <p:spPr>
          <a:xfrm>
            <a:off x="0" y="1363736"/>
            <a:ext cx="12192000" cy="0"/>
          </a:xfrm>
          <a:prstGeom prst="straightConnector1">
            <a:avLst/>
          </a:prstGeom>
          <a:noFill/>
          <a:ln w="57150" cap="flat" cmpd="sng">
            <a:solidFill>
              <a:srgbClr val="000000"/>
            </a:solidFill>
            <a:prstDash val="solid"/>
            <a:miter lim="800000"/>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7e7bd00f16_0_144"/>
          <p:cNvSpPr txBox="1">
            <a:spLocks noGrp="1"/>
          </p:cNvSpPr>
          <p:nvPr>
            <p:ph type="title"/>
          </p:nvPr>
        </p:nvSpPr>
        <p:spPr>
          <a:xfrm>
            <a:off x="503233" y="129531"/>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
                <a:latin typeface="Playfair Display"/>
                <a:ea typeface="Playfair Display"/>
                <a:cs typeface="Playfair Display"/>
                <a:sym typeface="Playfair Display"/>
              </a:rPr>
              <a:t>Task: Student Speaks, Author Listens</a:t>
            </a:r>
            <a:endParaRPr>
              <a:latin typeface="Playfair Display"/>
              <a:ea typeface="Playfair Display"/>
              <a:cs typeface="Playfair Display"/>
              <a:sym typeface="Playfair Display"/>
            </a:endParaRPr>
          </a:p>
        </p:txBody>
      </p:sp>
      <p:sp>
        <p:nvSpPr>
          <p:cNvPr id="427" name="Google Shape;427;g7e7bd00f16_0_144"/>
          <p:cNvSpPr txBox="1">
            <a:spLocks noGrp="1"/>
          </p:cNvSpPr>
          <p:nvPr>
            <p:ph type="body" idx="1"/>
          </p:nvPr>
        </p:nvSpPr>
        <p:spPr>
          <a:xfrm>
            <a:off x="261475" y="1147425"/>
            <a:ext cx="11930400" cy="6073500"/>
          </a:xfrm>
          <a:prstGeom prst="rect">
            <a:avLst/>
          </a:prstGeom>
          <a:noFill/>
          <a:ln>
            <a:noFill/>
          </a:ln>
        </p:spPr>
        <p:txBody>
          <a:bodyPr spcFirstLastPara="1" wrap="square" lIns="121900" tIns="121900" rIns="121900" bIns="121900" anchor="t" anchorCtr="0">
            <a:noAutofit/>
          </a:bodyPr>
          <a:lstStyle/>
          <a:p>
            <a:pPr marL="0" lvl="0" indent="0" algn="l" rtl="0">
              <a:lnSpc>
                <a:spcPct val="120000"/>
              </a:lnSpc>
              <a:spcBef>
                <a:spcPts val="0"/>
              </a:spcBef>
              <a:spcAft>
                <a:spcPts val="0"/>
              </a:spcAft>
              <a:buNone/>
            </a:pPr>
            <a:r>
              <a:rPr lang="en-US" sz="2900" cap="none" dirty="0">
                <a:latin typeface="Lato"/>
                <a:ea typeface="Lato"/>
                <a:cs typeface="Lato"/>
                <a:sym typeface="Lato"/>
              </a:rPr>
              <a:t>The “student” has 3 minutes to tell the “author” </a:t>
            </a:r>
            <a:br>
              <a:rPr lang="en-US" sz="2900" cap="none" dirty="0">
                <a:latin typeface="Lato"/>
                <a:ea typeface="Lato"/>
                <a:cs typeface="Lato"/>
                <a:sym typeface="Lato"/>
              </a:rPr>
            </a:br>
            <a:endParaRPr lang="en-US" sz="2900" cap="none" dirty="0">
              <a:latin typeface="Lato"/>
              <a:ea typeface="Lato"/>
              <a:cs typeface="Lato"/>
              <a:sym typeface="Lato"/>
            </a:endParaRPr>
          </a:p>
          <a:p>
            <a:pPr marL="1219200" lvl="1" indent="-488950" algn="l" rtl="0">
              <a:lnSpc>
                <a:spcPct val="120000"/>
              </a:lnSpc>
              <a:spcBef>
                <a:spcPts val="0"/>
              </a:spcBef>
              <a:spcAft>
                <a:spcPts val="0"/>
              </a:spcAft>
              <a:buClr>
                <a:schemeClr val="dk1"/>
              </a:buClr>
              <a:buSzPts val="2900"/>
              <a:buFont typeface="Lato"/>
              <a:buChar char="○"/>
            </a:pPr>
            <a:r>
              <a:rPr lang="en-US" sz="2900" b="1" cap="none" dirty="0">
                <a:latin typeface="Lato"/>
                <a:ea typeface="Lato"/>
                <a:cs typeface="Lato"/>
                <a:sym typeface="Lato"/>
              </a:rPr>
              <a:t>What steps would you take in completing the assignment or responding to the document, and in what order?</a:t>
            </a:r>
          </a:p>
          <a:p>
            <a:pPr marL="1219200" lvl="1" indent="-488950" algn="l" rtl="0">
              <a:lnSpc>
                <a:spcPct val="120000"/>
              </a:lnSpc>
              <a:spcBef>
                <a:spcPts val="0"/>
              </a:spcBef>
              <a:spcAft>
                <a:spcPts val="0"/>
              </a:spcAft>
              <a:buClr>
                <a:schemeClr val="dk1"/>
              </a:buClr>
              <a:buSzPts val="2900"/>
              <a:buFont typeface="Lato"/>
              <a:buChar char="○"/>
            </a:pPr>
            <a:r>
              <a:rPr lang="en-US" sz="2900" b="1" cap="none" dirty="0">
                <a:latin typeface="Lato"/>
                <a:ea typeface="Lato"/>
                <a:cs typeface="Lato"/>
                <a:sym typeface="Lato"/>
              </a:rPr>
              <a:t>Where did you get stuck or anticipate getting stuck?</a:t>
            </a:r>
          </a:p>
          <a:p>
            <a:pPr marL="0" lvl="0" indent="0" algn="l" rtl="0">
              <a:lnSpc>
                <a:spcPct val="115000"/>
              </a:lnSpc>
              <a:spcBef>
                <a:spcPts val="0"/>
              </a:spcBef>
              <a:spcAft>
                <a:spcPts val="0"/>
              </a:spcAft>
              <a:buClr>
                <a:schemeClr val="dk1"/>
              </a:buClr>
              <a:buSzPts val="1500"/>
              <a:buFont typeface="Arial"/>
              <a:buNone/>
            </a:pPr>
            <a:endParaRPr lang="en-US" sz="2900" cap="none" dirty="0">
              <a:latin typeface="Lato"/>
              <a:ea typeface="Lato"/>
              <a:cs typeface="Lato"/>
              <a:sym typeface="Lato"/>
            </a:endParaRPr>
          </a:p>
          <a:p>
            <a:pPr marL="0" lvl="0" indent="0" algn="l" rtl="0">
              <a:lnSpc>
                <a:spcPct val="138000"/>
              </a:lnSpc>
              <a:spcBef>
                <a:spcPts val="0"/>
              </a:spcBef>
              <a:spcAft>
                <a:spcPts val="0"/>
              </a:spcAft>
              <a:buClr>
                <a:schemeClr val="dk1"/>
              </a:buClr>
              <a:buSzPts val="1500"/>
              <a:buFont typeface="Arial"/>
              <a:buNone/>
            </a:pPr>
            <a:r>
              <a:rPr lang="en-US" sz="2900" cap="none" dirty="0">
                <a:latin typeface="Lato"/>
                <a:ea typeface="Lato"/>
                <a:cs typeface="Lato"/>
                <a:sym typeface="Lato"/>
              </a:rPr>
              <a:t>“Author”: remain silent, observe and take notes. Listen for mistakes or missed steps. Do not coach or explain.</a:t>
            </a:r>
            <a:endParaRPr sz="2900" dirty="0">
              <a:latin typeface="Lato"/>
              <a:ea typeface="Lato"/>
              <a:cs typeface="Lato"/>
              <a:sym typeface="Lato"/>
            </a:endParaRPr>
          </a:p>
          <a:p>
            <a:pPr marL="0" lvl="0" indent="0" algn="l" rtl="0">
              <a:lnSpc>
                <a:spcPct val="115000"/>
              </a:lnSpc>
              <a:spcBef>
                <a:spcPts val="0"/>
              </a:spcBef>
              <a:spcAft>
                <a:spcPts val="0"/>
              </a:spcAft>
              <a:buClr>
                <a:schemeClr val="dk1"/>
              </a:buClr>
              <a:buSzPts val="1500"/>
              <a:buFont typeface="Arial"/>
              <a:buNone/>
            </a:pPr>
            <a:endParaRPr sz="2700" dirty="0">
              <a:solidFill>
                <a:schemeClr val="dk1"/>
              </a:solidFill>
              <a:latin typeface="Lato"/>
              <a:ea typeface="Lato"/>
              <a:cs typeface="Lato"/>
              <a:sym typeface="Lato"/>
            </a:endParaRPr>
          </a:p>
          <a:p>
            <a:pPr marL="0" lvl="0" indent="0" algn="l" rtl="0">
              <a:lnSpc>
                <a:spcPct val="115000"/>
              </a:lnSpc>
              <a:spcBef>
                <a:spcPts val="0"/>
              </a:spcBef>
              <a:spcAft>
                <a:spcPts val="2100"/>
              </a:spcAft>
              <a:buSzPts val="2400"/>
              <a:buNone/>
            </a:pPr>
            <a:endParaRPr sz="2700" dirty="0">
              <a:latin typeface="Lato"/>
              <a:ea typeface="Lato"/>
              <a:cs typeface="Lato"/>
              <a:sym typeface="Lato"/>
            </a:endParaRPr>
          </a:p>
        </p:txBody>
      </p:sp>
      <p:cxnSp>
        <p:nvCxnSpPr>
          <p:cNvPr id="428" name="Google Shape;428;g7e7bd00f16_0_144" descr="&quot;&quot;&#10;"/>
          <p:cNvCxnSpPr/>
          <p:nvPr/>
        </p:nvCxnSpPr>
        <p:spPr>
          <a:xfrm>
            <a:off x="0" y="1147436"/>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7e7bd00f16_0_149"/>
          <p:cNvSpPr txBox="1">
            <a:spLocks noGrp="1"/>
          </p:cNvSpPr>
          <p:nvPr>
            <p:ph type="title"/>
          </p:nvPr>
        </p:nvSpPr>
        <p:spPr>
          <a:xfrm>
            <a:off x="299683" y="6"/>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 sz="3600">
                <a:latin typeface="Lato"/>
                <a:ea typeface="Lato"/>
                <a:cs typeface="Lato"/>
                <a:sym typeface="Lato"/>
              </a:rPr>
              <a:t>Tasks: “Author” Speaks, Student Listens</a:t>
            </a:r>
            <a:endParaRPr sz="3600">
              <a:latin typeface="Lato"/>
              <a:ea typeface="Lato"/>
              <a:cs typeface="Lato"/>
              <a:sym typeface="Lato"/>
            </a:endParaRPr>
          </a:p>
        </p:txBody>
      </p:sp>
      <p:sp>
        <p:nvSpPr>
          <p:cNvPr id="434" name="Google Shape;434;g7e7bd00f16_0_149"/>
          <p:cNvSpPr txBox="1">
            <a:spLocks noGrp="1"/>
          </p:cNvSpPr>
          <p:nvPr>
            <p:ph type="body" idx="1"/>
          </p:nvPr>
        </p:nvSpPr>
        <p:spPr>
          <a:xfrm>
            <a:off x="796002" y="1122000"/>
            <a:ext cx="11775000" cy="5148167"/>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3200" cap="none" dirty="0">
                <a:latin typeface="Lato"/>
                <a:ea typeface="Lato"/>
                <a:cs typeface="Lato"/>
                <a:sym typeface="Lato"/>
              </a:rPr>
              <a:t>Author has two minutes to respond.</a:t>
            </a:r>
          </a:p>
          <a:p>
            <a:pPr marL="609600" lvl="0" indent="-508000" algn="l" rtl="0">
              <a:lnSpc>
                <a:spcPct val="115000"/>
              </a:lnSpc>
              <a:spcBef>
                <a:spcPts val="2100"/>
              </a:spcBef>
              <a:spcAft>
                <a:spcPts val="0"/>
              </a:spcAft>
              <a:buSzPts val="3200"/>
              <a:buFont typeface="Lato"/>
              <a:buChar char="●"/>
            </a:pPr>
            <a:r>
              <a:rPr lang="en-US" sz="3200" cap="none" dirty="0">
                <a:latin typeface="Lato"/>
                <a:ea typeface="Lato"/>
                <a:cs typeface="Lato"/>
                <a:sym typeface="Lato"/>
              </a:rPr>
              <a:t>Is this student on the right path to success?</a:t>
            </a:r>
          </a:p>
          <a:p>
            <a:pPr marL="609600" lvl="0" indent="-508000" algn="l" rtl="0">
              <a:lnSpc>
                <a:spcPct val="115000"/>
              </a:lnSpc>
              <a:spcBef>
                <a:spcPts val="0"/>
              </a:spcBef>
              <a:spcAft>
                <a:spcPts val="0"/>
              </a:spcAft>
              <a:buSzPts val="3200"/>
              <a:buFont typeface="Lato"/>
              <a:buChar char="●"/>
            </a:pPr>
            <a:r>
              <a:rPr lang="en-US" sz="3200" cap="none" dirty="0">
                <a:latin typeface="Lato"/>
                <a:ea typeface="Lato"/>
                <a:cs typeface="Lato"/>
                <a:sym typeface="Lato"/>
              </a:rPr>
              <a:t>Did the student list any steps that would lead them off the path to success?</a:t>
            </a:r>
          </a:p>
          <a:p>
            <a:pPr marL="609600" lvl="0" indent="-508000" algn="l" rtl="0">
              <a:lnSpc>
                <a:spcPct val="115000"/>
              </a:lnSpc>
              <a:spcBef>
                <a:spcPts val="0"/>
              </a:spcBef>
              <a:spcAft>
                <a:spcPts val="0"/>
              </a:spcAft>
              <a:buSzPts val="3200"/>
              <a:buFont typeface="Lato"/>
              <a:buChar char="●"/>
            </a:pPr>
            <a:r>
              <a:rPr lang="en-US" sz="3200" cap="none" dirty="0">
                <a:latin typeface="Lato"/>
                <a:ea typeface="Lato"/>
                <a:cs typeface="Lato"/>
                <a:sym typeface="Lato"/>
              </a:rPr>
              <a:t>Did the student get all the steps? </a:t>
            </a:r>
          </a:p>
          <a:p>
            <a:pPr marL="609600" lvl="0" indent="-508000" algn="l" rtl="0">
              <a:lnSpc>
                <a:spcPct val="115000"/>
              </a:lnSpc>
              <a:spcBef>
                <a:spcPts val="0"/>
              </a:spcBef>
              <a:spcAft>
                <a:spcPts val="0"/>
              </a:spcAft>
              <a:buSzPts val="3200"/>
              <a:buFont typeface="Lato"/>
              <a:buChar char="●"/>
            </a:pPr>
            <a:r>
              <a:rPr lang="en-US" sz="3200" cap="none" dirty="0">
                <a:latin typeface="Lato"/>
                <a:ea typeface="Lato"/>
                <a:cs typeface="Lato"/>
                <a:sym typeface="Lato"/>
              </a:rPr>
              <a:t>In the right order?</a:t>
            </a:r>
          </a:p>
          <a:p>
            <a:pPr marL="609600" lvl="0" indent="-508000" algn="l" rtl="0">
              <a:lnSpc>
                <a:spcPct val="115000"/>
              </a:lnSpc>
              <a:spcBef>
                <a:spcPts val="0"/>
              </a:spcBef>
              <a:spcAft>
                <a:spcPts val="0"/>
              </a:spcAft>
              <a:buSzPts val="3200"/>
              <a:buFont typeface="Lato"/>
              <a:buChar char="●"/>
            </a:pPr>
            <a:r>
              <a:rPr lang="en-US" sz="3200" cap="none" dirty="0">
                <a:latin typeface="Lato"/>
                <a:ea typeface="Lato"/>
                <a:cs typeface="Lato"/>
                <a:sym typeface="Lato"/>
              </a:rPr>
              <a:t>Did anything the student say surprise you?</a:t>
            </a:r>
            <a:endParaRPr sz="3200" dirty="0">
              <a:latin typeface="Lato"/>
              <a:ea typeface="Lato"/>
              <a:cs typeface="Lato"/>
              <a:sym typeface="Lato"/>
            </a:endParaRPr>
          </a:p>
        </p:txBody>
      </p:sp>
      <p:cxnSp>
        <p:nvCxnSpPr>
          <p:cNvPr id="435" name="Google Shape;435;g7e7bd00f16_0_149" descr="&quot;&quot;&#10;"/>
          <p:cNvCxnSpPr/>
          <p:nvPr/>
        </p:nvCxnSpPr>
        <p:spPr>
          <a:xfrm>
            <a:off x="63600" y="1017911"/>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7e7bd00f16_0_32"/>
          <p:cNvSpPr txBox="1">
            <a:spLocks noGrp="1"/>
          </p:cNvSpPr>
          <p:nvPr>
            <p:ph type="title"/>
          </p:nvPr>
        </p:nvSpPr>
        <p:spPr>
          <a:xfrm>
            <a:off x="8" y="384006"/>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 sz="3600">
                <a:latin typeface="Playfair Display"/>
                <a:ea typeface="Playfair Display"/>
                <a:cs typeface="Playfair Display"/>
                <a:sym typeface="Playfair Display"/>
              </a:rPr>
              <a:t>Criteria for Success: Student Responds, Author Listens</a:t>
            </a:r>
            <a:endParaRPr sz="3600">
              <a:latin typeface="Playfair Display"/>
              <a:ea typeface="Playfair Display"/>
              <a:cs typeface="Playfair Display"/>
              <a:sym typeface="Playfair Display"/>
            </a:endParaRPr>
          </a:p>
        </p:txBody>
      </p:sp>
      <p:sp>
        <p:nvSpPr>
          <p:cNvPr id="441" name="Google Shape;441;g7e7bd00f16_0_32"/>
          <p:cNvSpPr txBox="1">
            <a:spLocks noGrp="1"/>
          </p:cNvSpPr>
          <p:nvPr>
            <p:ph type="body" idx="1"/>
          </p:nvPr>
        </p:nvSpPr>
        <p:spPr>
          <a:xfrm>
            <a:off x="173900" y="1516392"/>
            <a:ext cx="11360700" cy="3979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2400" cap="none" dirty="0">
                <a:latin typeface="Lato"/>
                <a:ea typeface="Lato"/>
                <a:cs typeface="Lato"/>
                <a:sym typeface="Lato"/>
              </a:rPr>
              <a:t>Take 3 minutes each to offer feedback on the criteria for the assignment</a:t>
            </a:r>
          </a:p>
          <a:p>
            <a:pPr marL="609600" lvl="0" indent="-495300" algn="l" rtl="0">
              <a:lnSpc>
                <a:spcPct val="115000"/>
              </a:lnSpc>
              <a:spcBef>
                <a:spcPts val="2100"/>
              </a:spcBef>
              <a:spcAft>
                <a:spcPts val="0"/>
              </a:spcAft>
              <a:buSzPts val="3000"/>
              <a:buFont typeface="Lato"/>
              <a:buAutoNum type="arabicPeriod"/>
            </a:pPr>
            <a:r>
              <a:rPr lang="en-US" sz="2400" cap="none" dirty="0">
                <a:latin typeface="Lato"/>
                <a:ea typeface="Lato"/>
                <a:cs typeface="Lato"/>
                <a:sym typeface="Lato"/>
              </a:rPr>
              <a:t>As the recipient of this message or assignment, what would success look like to you?</a:t>
            </a:r>
            <a:br>
              <a:rPr lang="en-US" sz="2400" cap="none" dirty="0">
                <a:latin typeface="Lato"/>
                <a:ea typeface="Lato"/>
                <a:cs typeface="Lato"/>
                <a:sym typeface="Lato"/>
              </a:rPr>
            </a:br>
            <a:endParaRPr lang="en-US" sz="2400" cap="none" dirty="0">
              <a:latin typeface="Lato"/>
              <a:ea typeface="Lato"/>
              <a:cs typeface="Lato"/>
              <a:sym typeface="Lato"/>
            </a:endParaRPr>
          </a:p>
          <a:p>
            <a:pPr marL="609600" lvl="0" indent="-495300" algn="l" rtl="0">
              <a:lnSpc>
                <a:spcPct val="115000"/>
              </a:lnSpc>
              <a:spcBef>
                <a:spcPts val="0"/>
              </a:spcBef>
              <a:spcAft>
                <a:spcPts val="0"/>
              </a:spcAft>
              <a:buSzPts val="3000"/>
              <a:buFont typeface="Lato"/>
              <a:buAutoNum type="arabicPeriod"/>
            </a:pPr>
            <a:r>
              <a:rPr lang="en-US" sz="2400" cap="none" dirty="0">
                <a:latin typeface="Lato"/>
                <a:ea typeface="Lato"/>
                <a:cs typeface="Lato"/>
                <a:sym typeface="Lato"/>
              </a:rPr>
              <a:t>How confident are you that you can complete the task(s) successfully?</a:t>
            </a:r>
            <a:br>
              <a:rPr lang="en-US" sz="2400" cap="none" dirty="0">
                <a:latin typeface="Lato"/>
                <a:ea typeface="Lato"/>
                <a:cs typeface="Lato"/>
                <a:sym typeface="Lato"/>
              </a:rPr>
            </a:br>
            <a:endParaRPr lang="en-US" sz="2400" cap="none" dirty="0">
              <a:latin typeface="Lato"/>
              <a:ea typeface="Lato"/>
              <a:cs typeface="Lato"/>
              <a:sym typeface="Lato"/>
            </a:endParaRPr>
          </a:p>
          <a:p>
            <a:pPr marL="609600" lvl="0" indent="-495300" algn="l" rtl="0">
              <a:lnSpc>
                <a:spcPct val="115000"/>
              </a:lnSpc>
              <a:spcBef>
                <a:spcPts val="0"/>
              </a:spcBef>
              <a:spcAft>
                <a:spcPts val="0"/>
              </a:spcAft>
              <a:buSzPts val="3000"/>
              <a:buFont typeface="Lato"/>
              <a:buAutoNum type="arabicPeriod"/>
            </a:pPr>
            <a:r>
              <a:rPr lang="en-US" sz="2400" cap="none" dirty="0">
                <a:latin typeface="Lato"/>
                <a:ea typeface="Lato"/>
                <a:cs typeface="Lato"/>
                <a:sym typeface="Lato"/>
              </a:rPr>
              <a:t>What else would you need in order to be confident you are doing excellent work?</a:t>
            </a:r>
          </a:p>
          <a:p>
            <a:pPr marL="0" lvl="0" indent="0" algn="l" rtl="0">
              <a:lnSpc>
                <a:spcPct val="115000"/>
              </a:lnSpc>
              <a:spcBef>
                <a:spcPts val="2100"/>
              </a:spcBef>
              <a:spcAft>
                <a:spcPts val="2100"/>
              </a:spcAft>
              <a:buSzPts val="2400"/>
              <a:buNone/>
            </a:pPr>
            <a:r>
              <a:rPr lang="en-US" sz="2400" cap="none" dirty="0">
                <a:latin typeface="Lato"/>
                <a:ea typeface="Lato"/>
                <a:cs typeface="Lato"/>
                <a:sym typeface="Lato"/>
              </a:rPr>
              <a:t>Author: remain silent, listen and take notes. </a:t>
            </a:r>
          </a:p>
        </p:txBody>
      </p:sp>
      <p:cxnSp>
        <p:nvCxnSpPr>
          <p:cNvPr id="442" name="Google Shape;442;g7e7bd00f16_0_32" descr="&quot;&quot;&#10;"/>
          <p:cNvCxnSpPr/>
          <p:nvPr/>
        </p:nvCxnSpPr>
        <p:spPr>
          <a:xfrm>
            <a:off x="0" y="1401911"/>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7e7bd00f16_0_57"/>
          <p:cNvSpPr txBox="1">
            <a:spLocks noGrp="1"/>
          </p:cNvSpPr>
          <p:nvPr>
            <p:ph type="title"/>
          </p:nvPr>
        </p:nvSpPr>
        <p:spPr>
          <a:xfrm>
            <a:off x="166352" y="294925"/>
            <a:ext cx="118593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600" cap="none" dirty="0" smtClean="0">
                <a:latin typeface="Playfair Display"/>
                <a:ea typeface="Playfair Display"/>
                <a:cs typeface="Playfair Display"/>
                <a:sym typeface="Playfair Display"/>
              </a:rPr>
              <a:t>Criteria for success: author speaks, student listens</a:t>
            </a:r>
            <a:endParaRPr lang="en-US" sz="3600" cap="none" dirty="0">
              <a:latin typeface="Playfair Display"/>
              <a:ea typeface="Playfair Display"/>
              <a:cs typeface="Playfair Display"/>
              <a:sym typeface="Playfair Display"/>
            </a:endParaRPr>
          </a:p>
        </p:txBody>
      </p:sp>
      <p:sp>
        <p:nvSpPr>
          <p:cNvPr id="448" name="Google Shape;448;g7e7bd00f16_0_57"/>
          <p:cNvSpPr txBox="1">
            <a:spLocks noGrp="1"/>
          </p:cNvSpPr>
          <p:nvPr>
            <p:ph type="body" idx="1"/>
          </p:nvPr>
        </p:nvSpPr>
        <p:spPr>
          <a:xfrm>
            <a:off x="166352" y="1480635"/>
            <a:ext cx="11360700" cy="4179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2400" cap="none" dirty="0" smtClean="0">
                <a:solidFill>
                  <a:srgbClr val="000000"/>
                </a:solidFill>
                <a:latin typeface="Lato"/>
                <a:ea typeface="Lato"/>
                <a:cs typeface="Lato"/>
                <a:sym typeface="Lato"/>
              </a:rPr>
              <a:t>Take 3 minutes to share your criteria for success:</a:t>
            </a:r>
          </a:p>
          <a:p>
            <a:pPr marL="609600" indent="-533400">
              <a:spcBef>
                <a:spcPts val="2100"/>
              </a:spcBef>
              <a:buClr>
                <a:srgbClr val="000000"/>
              </a:buClr>
              <a:buSzPts val="3600"/>
            </a:pPr>
            <a:r>
              <a:rPr lang="en-US" sz="2400" b="1" i="1" cap="none" dirty="0" smtClean="0">
                <a:solidFill>
                  <a:srgbClr val="000000"/>
                </a:solidFill>
                <a:latin typeface="Lato"/>
                <a:ea typeface="Lato"/>
                <a:cs typeface="Lato"/>
                <a:sym typeface="Lato"/>
              </a:rPr>
              <a:t>What </a:t>
            </a:r>
            <a:r>
              <a:rPr lang="en-US" sz="2400" cap="none" dirty="0" smtClean="0">
                <a:solidFill>
                  <a:srgbClr val="000000"/>
                </a:solidFill>
                <a:latin typeface="Lato"/>
                <a:ea typeface="Lato"/>
                <a:cs typeface="Lato"/>
                <a:sym typeface="Lato"/>
              </a:rPr>
              <a:t>does success look like for this assignment or document? For the student? For you as the sender?</a:t>
            </a:r>
            <a:br>
              <a:rPr lang="en-US" sz="2400" cap="none" dirty="0" smtClean="0">
                <a:solidFill>
                  <a:srgbClr val="000000"/>
                </a:solidFill>
                <a:latin typeface="Lato"/>
                <a:ea typeface="Lato"/>
                <a:cs typeface="Lato"/>
                <a:sym typeface="Lato"/>
              </a:rPr>
            </a:br>
            <a:endParaRPr lang="en-US" sz="2400" cap="none" dirty="0" smtClean="0">
              <a:solidFill>
                <a:srgbClr val="000000"/>
              </a:solidFill>
              <a:latin typeface="Lato"/>
              <a:ea typeface="Lato"/>
              <a:cs typeface="Lato"/>
              <a:sym typeface="Lato"/>
            </a:endParaRPr>
          </a:p>
          <a:p>
            <a:pPr marL="609600" indent="-533400">
              <a:buClr>
                <a:srgbClr val="000000"/>
              </a:buClr>
              <a:buSzPts val="3600"/>
            </a:pPr>
            <a:r>
              <a:rPr lang="en-US" sz="2400" b="1" i="1" cap="none" dirty="0" smtClean="0">
                <a:solidFill>
                  <a:srgbClr val="000000"/>
                </a:solidFill>
                <a:latin typeface="Lato"/>
                <a:ea typeface="Lato"/>
                <a:cs typeface="Lato"/>
                <a:sym typeface="Lato"/>
              </a:rPr>
              <a:t>How</a:t>
            </a:r>
            <a:r>
              <a:rPr lang="en-US" sz="2400" cap="none" dirty="0" smtClean="0">
                <a:solidFill>
                  <a:srgbClr val="000000"/>
                </a:solidFill>
                <a:latin typeface="Lato"/>
                <a:ea typeface="Lato"/>
                <a:cs typeface="Lato"/>
                <a:sym typeface="Lato"/>
              </a:rPr>
              <a:t> will a student know they are successful or have responded or acted in a relevant, timely way?</a:t>
            </a:r>
            <a:endParaRPr lang="en-US" sz="2400" cap="none" dirty="0">
              <a:solidFill>
                <a:srgbClr val="000000"/>
              </a:solidFill>
              <a:latin typeface="Lato"/>
              <a:ea typeface="Lato"/>
              <a:cs typeface="Lato"/>
              <a:sym typeface="Lato"/>
            </a:endParaRPr>
          </a:p>
        </p:txBody>
      </p:sp>
      <p:cxnSp>
        <p:nvCxnSpPr>
          <p:cNvPr id="449" name="Google Shape;449;g7e7bd00f16_0_57" descr="&quot;&quot;&#10;"/>
          <p:cNvCxnSpPr/>
          <p:nvPr/>
        </p:nvCxnSpPr>
        <p:spPr>
          <a:xfrm>
            <a:off x="0" y="1225661"/>
            <a:ext cx="12192000" cy="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56;g7e7bd00f16_0_205" descr="A cat looking in a mirror and seeing a tiger">
            <a:extLst>
              <a:ext uri="{FF2B5EF4-FFF2-40B4-BE49-F238E27FC236}">
                <a16:creationId xmlns:a16="http://schemas.microsoft.com/office/drawing/2014/main" id="{034E1FFD-F7E7-44C4-ACAC-93560F0EF073}"/>
              </a:ext>
            </a:extLst>
          </p:cNvPr>
          <p:cNvPicPr preferRelativeResize="0"/>
          <p:nvPr/>
        </p:nvPicPr>
        <p:blipFill rotWithShape="1">
          <a:blip r:embed="rId2">
            <a:alphaModFix/>
          </a:blip>
          <a:srcRect/>
          <a:stretch/>
        </p:blipFill>
        <p:spPr>
          <a:xfrm>
            <a:off x="8878384" y="2284041"/>
            <a:ext cx="3116683" cy="4351338"/>
          </a:xfrm>
          <a:prstGeom prst="rect">
            <a:avLst/>
          </a:prstGeom>
          <a:noFill/>
          <a:ln>
            <a:noFill/>
          </a:ln>
        </p:spPr>
      </p:pic>
      <p:sp>
        <p:nvSpPr>
          <p:cNvPr id="2" name="Title 1">
            <a:extLst>
              <a:ext uri="{FF2B5EF4-FFF2-40B4-BE49-F238E27FC236}">
                <a16:creationId xmlns:a16="http://schemas.microsoft.com/office/drawing/2014/main" id="{D5AD677C-5822-477A-B356-C26DAFBFE386}"/>
              </a:ext>
            </a:extLst>
          </p:cNvPr>
          <p:cNvSpPr>
            <a:spLocks noGrp="1"/>
          </p:cNvSpPr>
          <p:nvPr>
            <p:ph type="title"/>
          </p:nvPr>
        </p:nvSpPr>
        <p:spPr>
          <a:xfrm>
            <a:off x="458190" y="69540"/>
            <a:ext cx="10515600" cy="1325563"/>
          </a:xfrm>
        </p:spPr>
        <p:txBody>
          <a:bodyPr/>
          <a:lstStyle/>
          <a:p>
            <a:r>
              <a:rPr lang="en-US" dirty="0"/>
              <a:t>Reflections…</a:t>
            </a:r>
          </a:p>
        </p:txBody>
      </p:sp>
      <p:sp>
        <p:nvSpPr>
          <p:cNvPr id="3" name="Content Placeholder 2">
            <a:extLst>
              <a:ext uri="{FF2B5EF4-FFF2-40B4-BE49-F238E27FC236}">
                <a16:creationId xmlns:a16="http://schemas.microsoft.com/office/drawing/2014/main" id="{6C914867-9E2E-4842-9DE8-7316873BC78F}"/>
              </a:ext>
            </a:extLst>
          </p:cNvPr>
          <p:cNvSpPr>
            <a:spLocks noGrp="1"/>
          </p:cNvSpPr>
          <p:nvPr>
            <p:ph type="body" idx="1"/>
          </p:nvPr>
        </p:nvSpPr>
        <p:spPr>
          <a:xfrm>
            <a:off x="196933" y="1077479"/>
            <a:ext cx="10515600" cy="4351338"/>
          </a:xfrm>
        </p:spPr>
        <p:txBody>
          <a:bodyPr>
            <a:normAutofit/>
          </a:bodyPr>
          <a:lstStyle/>
          <a:p>
            <a:r>
              <a:rPr lang="en-US" sz="2400" dirty="0"/>
              <a:t>Take 1 minute to jot down notes of reminders – of the framework, or what you need to do next to complete your project</a:t>
            </a:r>
            <a:br>
              <a:rPr lang="en-US" sz="2400" dirty="0"/>
            </a:br>
            <a:endParaRPr lang="en-US" sz="2400" dirty="0"/>
          </a:p>
          <a:p>
            <a:pPr lvl="0"/>
            <a:r>
              <a:rPr lang="en-US" sz="2400" dirty="0"/>
              <a:t>You will finish this project independently after the workshop has concluded</a:t>
            </a:r>
            <a:br>
              <a:rPr lang="en-US" sz="2400" dirty="0"/>
            </a:br>
            <a:endParaRPr lang="en-US" sz="2400" dirty="0"/>
          </a:p>
          <a:p>
            <a:pPr lvl="0"/>
            <a:r>
              <a:rPr lang="en-US" sz="2400" dirty="0"/>
              <a:t>Make sure to view the rubric to ensure completion and stipend</a:t>
            </a:r>
            <a:br>
              <a:rPr lang="en-US" sz="2400" dirty="0"/>
            </a:br>
            <a:endParaRPr lang="en-US" sz="2400" dirty="0"/>
          </a:p>
          <a:p>
            <a:pPr lvl="0"/>
            <a:r>
              <a:rPr lang="en-US" sz="2400" dirty="0"/>
              <a:t>Your artifact is due in Canvas by March 30</a:t>
            </a:r>
            <a:r>
              <a:rPr lang="en-US" dirty="0"/>
              <a:t/>
            </a:r>
            <a:br>
              <a:rPr lang="en-US" dirty="0"/>
            </a:br>
            <a:endParaRPr lang="en-US" dirty="0"/>
          </a:p>
          <a:p>
            <a:pPr lvl="0"/>
            <a:endParaRPr lang="en-US" dirty="0"/>
          </a:p>
        </p:txBody>
      </p:sp>
    </p:spTree>
    <p:extLst>
      <p:ext uri="{BB962C8B-B14F-4D97-AF65-F5344CB8AC3E}">
        <p14:creationId xmlns:p14="http://schemas.microsoft.com/office/powerpoint/2010/main" val="936008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A8ABAA-2925-4D81-BC52-80EAAEFE6287}"/>
              </a:ext>
            </a:extLst>
          </p:cNvPr>
          <p:cNvSpPr>
            <a:spLocks noGrp="1"/>
          </p:cNvSpPr>
          <p:nvPr>
            <p:ph type="ctrTitle"/>
          </p:nvPr>
        </p:nvSpPr>
        <p:spPr>
          <a:xfrm>
            <a:off x="1634359" y="182564"/>
            <a:ext cx="9144000" cy="2387600"/>
          </a:xfrm>
        </p:spPr>
        <p:txBody>
          <a:bodyPr/>
          <a:lstStyle/>
          <a:p>
            <a:r>
              <a:rPr lang="en-US" dirty="0"/>
              <a:t>Thanks for attending today.</a:t>
            </a:r>
          </a:p>
        </p:txBody>
      </p:sp>
      <p:sp>
        <p:nvSpPr>
          <p:cNvPr id="5" name="Subtitle 4">
            <a:extLst>
              <a:ext uri="{FF2B5EF4-FFF2-40B4-BE49-F238E27FC236}">
                <a16:creationId xmlns:a16="http://schemas.microsoft.com/office/drawing/2014/main" id="{6CDB374D-45B6-4ED1-8535-D8493BFD773B}"/>
              </a:ext>
            </a:extLst>
          </p:cNvPr>
          <p:cNvSpPr>
            <a:spLocks noGrp="1"/>
          </p:cNvSpPr>
          <p:nvPr>
            <p:ph type="subTitle" idx="1"/>
          </p:nvPr>
        </p:nvSpPr>
        <p:spPr>
          <a:xfrm>
            <a:off x="1524000" y="3602037"/>
            <a:ext cx="9144000" cy="2133599"/>
          </a:xfrm>
        </p:spPr>
        <p:txBody>
          <a:bodyPr>
            <a:normAutofit/>
          </a:bodyPr>
          <a:lstStyle/>
          <a:p>
            <a:r>
              <a:rPr lang="en-US" dirty="0"/>
              <a:t>Stay </a:t>
            </a:r>
            <a:r>
              <a:rPr lang="en-US" dirty="0" err="1"/>
              <a:t>TILTed</a:t>
            </a:r>
            <a:r>
              <a:rPr lang="en-US" dirty="0"/>
              <a:t>!!</a:t>
            </a:r>
          </a:p>
          <a:p>
            <a:r>
              <a:rPr lang="en-US" dirty="0"/>
              <a:t>Toni Anderson</a:t>
            </a:r>
          </a:p>
          <a:p>
            <a:r>
              <a:rPr lang="en-US" dirty="0"/>
              <a:t>Kathleen Chambers</a:t>
            </a:r>
          </a:p>
          <a:p>
            <a:r>
              <a:rPr lang="en-US" dirty="0"/>
              <a:t>Jamie Wilson</a:t>
            </a:r>
          </a:p>
        </p:txBody>
      </p:sp>
    </p:spTree>
    <p:extLst>
      <p:ext uri="{BB962C8B-B14F-4D97-AF65-F5344CB8AC3E}">
        <p14:creationId xmlns:p14="http://schemas.microsoft.com/office/powerpoint/2010/main" val="271430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title"/>
          </p:nvPr>
        </p:nvSpPr>
        <p:spPr>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600"/>
              <a:buNone/>
            </a:pPr>
            <a:r>
              <a:rPr lang="en-US" cap="none" dirty="0"/>
              <a:t>Deepest gratitude to Jen Whetham of the SBCTC and Martin Cockcroft of Olympic College and the professional developers of the 5-star Consortium for their beautiful work and great tilt-</a:t>
            </a:r>
            <a:r>
              <a:rPr lang="en-US" cap="none" dirty="0" err="1"/>
              <a:t>ing</a:t>
            </a:r>
            <a:r>
              <a:rPr lang="en-US" cap="none" dirty="0"/>
              <a:t> of TILT!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txBox="1">
            <a:spLocks noGrp="1"/>
          </p:cNvSpPr>
          <p:nvPr>
            <p:ph type="title"/>
          </p:nvPr>
        </p:nvSpPr>
        <p:spPr>
          <a:xfrm>
            <a:off x="2435352" y="4747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Arial"/>
              <a:buNone/>
            </a:pPr>
            <a:r>
              <a:rPr lang="en" sz="4000" b="1">
                <a:solidFill>
                  <a:schemeClr val="dk2"/>
                </a:solidFill>
                <a:latin typeface="Arial"/>
                <a:ea typeface="Arial"/>
                <a:cs typeface="Arial"/>
                <a:sym typeface="Arial"/>
              </a:rPr>
              <a:t>Mary-Ann Winkelmes, Ph.D</a:t>
            </a:r>
            <a:r>
              <a:rPr lang="en" b="1">
                <a:solidFill>
                  <a:schemeClr val="dk2"/>
                </a:solidFill>
                <a:latin typeface="Arial"/>
                <a:ea typeface="Arial"/>
                <a:cs typeface="Arial"/>
                <a:sym typeface="Arial"/>
              </a:rPr>
              <a:t>.</a:t>
            </a:r>
            <a:br>
              <a:rPr lang="en" b="1">
                <a:solidFill>
                  <a:schemeClr val="dk2"/>
                </a:solidFill>
                <a:latin typeface="Arial"/>
                <a:ea typeface="Arial"/>
                <a:cs typeface="Arial"/>
                <a:sym typeface="Arial"/>
              </a:rPr>
            </a:br>
            <a:endParaRPr b="1">
              <a:latin typeface="Arial"/>
              <a:ea typeface="Arial"/>
              <a:cs typeface="Arial"/>
              <a:sym typeface="Arial"/>
            </a:endParaRPr>
          </a:p>
        </p:txBody>
      </p:sp>
      <p:sp>
        <p:nvSpPr>
          <p:cNvPr id="164" name="Google Shape;164;p2"/>
          <p:cNvSpPr txBox="1">
            <a:spLocks noGrp="1"/>
          </p:cNvSpPr>
          <p:nvPr>
            <p:ph type="body" idx="1"/>
          </p:nvPr>
        </p:nvSpPr>
        <p:spPr>
          <a:xfrm>
            <a:off x="0" y="1137499"/>
            <a:ext cx="12192000" cy="5908739"/>
          </a:xfrm>
          <a:prstGeom prst="rect">
            <a:avLst/>
          </a:prstGeom>
          <a:noFill/>
          <a:ln>
            <a:noFill/>
          </a:ln>
        </p:spPr>
        <p:txBody>
          <a:bodyPr spcFirstLastPara="1" wrap="square" lIns="91425" tIns="45700" rIns="91425" bIns="45700" anchor="t" anchorCtr="0">
            <a:normAutofit/>
          </a:bodyPr>
          <a:lstStyle/>
          <a:p>
            <a:pPr marL="1143000" lvl="2" indent="-127000" algn="ctr" rtl="0">
              <a:lnSpc>
                <a:spcPct val="90000"/>
              </a:lnSpc>
              <a:spcBef>
                <a:spcPts val="0"/>
              </a:spcBef>
              <a:spcAft>
                <a:spcPts val="0"/>
              </a:spcAft>
              <a:buClr>
                <a:schemeClr val="dk1"/>
              </a:buClr>
              <a:buSzPts val="1600"/>
              <a:buNone/>
            </a:pPr>
            <a:endParaRPr sz="1600" b="1">
              <a:solidFill>
                <a:schemeClr val="dk2"/>
              </a:solidFill>
              <a:latin typeface="Arial"/>
              <a:ea typeface="Arial"/>
              <a:cs typeface="Arial"/>
              <a:sym typeface="Arial"/>
            </a:endParaRPr>
          </a:p>
          <a:p>
            <a:pPr marL="0" lvl="0" indent="0" algn="ctr" rtl="0">
              <a:lnSpc>
                <a:spcPct val="120000"/>
              </a:lnSpc>
              <a:spcBef>
                <a:spcPts val="1000"/>
              </a:spcBef>
              <a:spcAft>
                <a:spcPts val="0"/>
              </a:spcAft>
              <a:buClr>
                <a:schemeClr val="dk2"/>
              </a:buClr>
              <a:buSzPts val="3600"/>
              <a:buNone/>
            </a:pPr>
            <a:r>
              <a:rPr lang="en" sz="3600" b="1">
                <a:solidFill>
                  <a:schemeClr val="dk2"/>
                </a:solidFill>
                <a:latin typeface="Arial"/>
                <a:ea typeface="Arial"/>
                <a:cs typeface="Arial"/>
                <a:sym typeface="Arial"/>
              </a:rPr>
              <a:t>Director, Instructional Development &amp; Research, UNLV</a:t>
            </a:r>
            <a:endParaRPr/>
          </a:p>
          <a:p>
            <a:pPr marL="0" lvl="0" indent="0" algn="ctr" rtl="0">
              <a:lnSpc>
                <a:spcPct val="120000"/>
              </a:lnSpc>
              <a:spcBef>
                <a:spcPts val="1000"/>
              </a:spcBef>
              <a:spcAft>
                <a:spcPts val="0"/>
              </a:spcAft>
              <a:buClr>
                <a:schemeClr val="dk2"/>
              </a:buClr>
              <a:buSzPts val="3600"/>
              <a:buNone/>
            </a:pPr>
            <a:r>
              <a:rPr lang="en" sz="3600" b="1">
                <a:solidFill>
                  <a:schemeClr val="dk2"/>
                </a:solidFill>
                <a:latin typeface="Arial"/>
                <a:ea typeface="Arial"/>
                <a:cs typeface="Arial"/>
                <a:sym typeface="Arial"/>
              </a:rPr>
              <a:t>Senior Fellow, Association of American Colleges &amp; Universities</a:t>
            </a:r>
            <a:endParaRPr/>
          </a:p>
          <a:p>
            <a:pPr marL="0" lvl="0" indent="0" algn="ctr" rtl="0">
              <a:lnSpc>
                <a:spcPct val="120000"/>
              </a:lnSpc>
              <a:spcBef>
                <a:spcPts val="1000"/>
              </a:spcBef>
              <a:spcAft>
                <a:spcPts val="0"/>
              </a:spcAft>
              <a:buClr>
                <a:schemeClr val="dk2"/>
              </a:buClr>
              <a:buSzPts val="3600"/>
              <a:buNone/>
            </a:pPr>
            <a:r>
              <a:rPr lang="en" sz="3600" b="1">
                <a:solidFill>
                  <a:schemeClr val="dk2"/>
                </a:solidFill>
                <a:latin typeface="Arial"/>
                <a:ea typeface="Arial"/>
                <a:cs typeface="Arial"/>
                <a:sym typeface="Arial"/>
              </a:rPr>
              <a:t>Nevada Humanities Board of Directors member Founder and Principal Investigator</a:t>
            </a:r>
            <a:endParaRPr sz="3600">
              <a:solidFill>
                <a:schemeClr val="dk2"/>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pic>
        <p:nvPicPr>
          <p:cNvPr id="165" name="Google Shape;165;p2" descr="Cover of Peer Review Magazine that contains Mary-Ann Winkelmes articles"/>
          <p:cNvPicPr preferRelativeResize="0"/>
          <p:nvPr/>
        </p:nvPicPr>
        <p:blipFill rotWithShape="1">
          <a:blip r:embed="rId3">
            <a:alphaModFix/>
          </a:blip>
          <a:srcRect/>
          <a:stretch/>
        </p:blipFill>
        <p:spPr>
          <a:xfrm>
            <a:off x="247842" y="4632960"/>
            <a:ext cx="1656249" cy="2158768"/>
          </a:xfrm>
          <a:prstGeom prst="rect">
            <a:avLst/>
          </a:prstGeom>
          <a:noFill/>
          <a:ln>
            <a:noFill/>
          </a:ln>
        </p:spPr>
      </p:pic>
      <p:pic>
        <p:nvPicPr>
          <p:cNvPr id="166" name="Google Shape;166;p2" descr="Cover of the Chronicle magazine with a photo of Mary-Ann Winkelmes"/>
          <p:cNvPicPr preferRelativeResize="0"/>
          <p:nvPr/>
        </p:nvPicPr>
        <p:blipFill rotWithShape="1">
          <a:blip r:embed="rId4">
            <a:alphaModFix/>
          </a:blip>
          <a:srcRect/>
          <a:stretch/>
        </p:blipFill>
        <p:spPr>
          <a:xfrm>
            <a:off x="10302240" y="4602973"/>
            <a:ext cx="1677709" cy="2187971"/>
          </a:xfrm>
          <a:prstGeom prst="rect">
            <a:avLst/>
          </a:prstGeom>
          <a:solidFill>
            <a:schemeClr val="lt2"/>
          </a:solidFill>
          <a:ln w="9525" cap="flat" cmpd="sng">
            <a:solidFill>
              <a:schemeClr val="lt1"/>
            </a:solidFill>
            <a:prstDash val="solid"/>
            <a:round/>
            <a:headEnd type="none" w="sm" len="sm"/>
            <a:tailEnd type="none" w="sm" len="sm"/>
          </a:ln>
        </p:spPr>
      </p:pic>
      <p:cxnSp>
        <p:nvCxnSpPr>
          <p:cNvPr id="167" name="Google Shape;167;p2" descr="Orange line to separate the title from the body of the slide"/>
          <p:cNvCxnSpPr/>
          <p:nvPr/>
        </p:nvCxnSpPr>
        <p:spPr>
          <a:xfrm>
            <a:off x="0" y="1316736"/>
            <a:ext cx="12192000" cy="0"/>
          </a:xfrm>
          <a:prstGeom prst="straightConnector1">
            <a:avLst/>
          </a:prstGeom>
          <a:noFill/>
          <a:ln w="57150" cap="flat" cmpd="sng">
            <a:solidFill>
              <a:schemeClr val="accent2"/>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n">
                <a:latin typeface="Playfair Display"/>
                <a:ea typeface="Playfair Display"/>
                <a:cs typeface="Playfair Display"/>
                <a:sym typeface="Playfair Display"/>
              </a:rPr>
              <a:t>Transparent Assignments: The Terminology</a:t>
            </a:r>
            <a:endParaRPr>
              <a:latin typeface="Playfair Display"/>
              <a:ea typeface="Playfair Display"/>
              <a:cs typeface="Playfair Display"/>
              <a:sym typeface="Playfair Display"/>
            </a:endParaRPr>
          </a:p>
        </p:txBody>
      </p:sp>
      <p:sp>
        <p:nvSpPr>
          <p:cNvPr id="173" name="Google Shape;173;p3"/>
          <p:cNvSpPr txBox="1">
            <a:spLocks noGrp="1"/>
          </p:cNvSpPr>
          <p:nvPr>
            <p:ph type="body" idx="1"/>
          </p:nvPr>
        </p:nvSpPr>
        <p:spPr>
          <a:prstGeom prst="rect">
            <a:avLst/>
          </a:prstGeom>
          <a:noFill/>
          <a:ln>
            <a:noFill/>
          </a:ln>
        </p:spPr>
        <p:txBody>
          <a:bodyPr spcFirstLastPara="1" wrap="square" lIns="121900" tIns="121900" rIns="121900" bIns="121900" anchor="t" anchorCtr="0">
            <a:noAutofit/>
          </a:bodyPr>
          <a:lstStyle/>
          <a:p>
            <a:pPr marL="609585" lvl="0" indent="-524920" algn="l" rtl="0">
              <a:lnSpc>
                <a:spcPct val="115000"/>
              </a:lnSpc>
              <a:spcBef>
                <a:spcPts val="0"/>
              </a:spcBef>
              <a:spcAft>
                <a:spcPts val="0"/>
              </a:spcAft>
              <a:buSzPts val="2600"/>
              <a:buFont typeface="Lato"/>
              <a:buChar char="●"/>
            </a:pPr>
            <a:r>
              <a:rPr lang="en-US" sz="3466" cap="none" dirty="0" smtClean="0">
                <a:latin typeface="Lato"/>
                <a:ea typeface="Lato"/>
                <a:cs typeface="Lato"/>
                <a:sym typeface="Lato"/>
              </a:rPr>
              <a:t>Nouns</a:t>
            </a:r>
          </a:p>
          <a:p>
            <a:pPr marL="1219170" lvl="1" indent="-507987" algn="l" rtl="0">
              <a:lnSpc>
                <a:spcPct val="115000"/>
              </a:lnSpc>
              <a:spcBef>
                <a:spcPts val="0"/>
              </a:spcBef>
              <a:spcAft>
                <a:spcPts val="0"/>
              </a:spcAft>
              <a:buSzPts val="2400"/>
              <a:buFont typeface="Lato"/>
              <a:buChar char="○"/>
            </a:pPr>
            <a:r>
              <a:rPr lang="en-US" sz="3200" cap="none" dirty="0" smtClean="0">
                <a:latin typeface="Lato"/>
                <a:ea typeface="Lato"/>
                <a:cs typeface="Lato"/>
                <a:sym typeface="Lato"/>
              </a:rPr>
              <a:t>Transparency In Learning and Teaching</a:t>
            </a:r>
          </a:p>
          <a:p>
            <a:pPr marL="1219170" lvl="1" indent="-507987" algn="l" rtl="0">
              <a:lnSpc>
                <a:spcPct val="115000"/>
              </a:lnSpc>
              <a:spcBef>
                <a:spcPts val="0"/>
              </a:spcBef>
              <a:spcAft>
                <a:spcPts val="0"/>
              </a:spcAft>
              <a:buSzPts val="2400"/>
              <a:buFont typeface="Lato"/>
              <a:buChar char="○"/>
            </a:pPr>
            <a:r>
              <a:rPr lang="en-US" sz="3200" cap="none" dirty="0" smtClean="0">
                <a:latin typeface="Lato"/>
                <a:ea typeface="Lato"/>
                <a:cs typeface="Lato"/>
                <a:sym typeface="Lato"/>
              </a:rPr>
              <a:t>TILT higher </a:t>
            </a:r>
            <a:r>
              <a:rPr lang="en-US" sz="3200" cap="none" dirty="0" err="1" smtClean="0">
                <a:latin typeface="Lato"/>
                <a:ea typeface="Lato"/>
                <a:cs typeface="Lato"/>
                <a:sym typeface="Lato"/>
              </a:rPr>
              <a:t>ed</a:t>
            </a:r>
            <a:endParaRPr lang="en-US" sz="3200" cap="none" dirty="0" smtClean="0">
              <a:latin typeface="Lato"/>
              <a:ea typeface="Lato"/>
              <a:cs typeface="Lato"/>
              <a:sym typeface="Lato"/>
            </a:endParaRPr>
          </a:p>
          <a:p>
            <a:pPr marL="1219170" lvl="1" indent="-507987" algn="l" rtl="0">
              <a:lnSpc>
                <a:spcPct val="115000"/>
              </a:lnSpc>
              <a:spcBef>
                <a:spcPts val="0"/>
              </a:spcBef>
              <a:spcAft>
                <a:spcPts val="0"/>
              </a:spcAft>
              <a:buSzPts val="2400"/>
              <a:buFont typeface="Lato"/>
              <a:buChar char="○"/>
            </a:pPr>
            <a:r>
              <a:rPr lang="en-US" sz="3200" cap="none" dirty="0" smtClean="0">
                <a:latin typeface="Lato"/>
                <a:ea typeface="Lato"/>
                <a:cs typeface="Lato"/>
                <a:sym typeface="Lato"/>
              </a:rPr>
              <a:t>Transparency framework</a:t>
            </a:r>
          </a:p>
          <a:p>
            <a:pPr marL="1219170" lvl="1" indent="-507987" algn="l" rtl="0">
              <a:lnSpc>
                <a:spcPct val="115000"/>
              </a:lnSpc>
              <a:spcBef>
                <a:spcPts val="0"/>
              </a:spcBef>
              <a:spcAft>
                <a:spcPts val="0"/>
              </a:spcAft>
              <a:buSzPts val="2400"/>
              <a:buFont typeface="Lato"/>
              <a:buChar char="○"/>
            </a:pPr>
            <a:r>
              <a:rPr lang="en-US" sz="3200" cap="none" dirty="0" smtClean="0">
                <a:latin typeface="Lato"/>
                <a:ea typeface="Lato"/>
                <a:cs typeface="Lato"/>
                <a:sym typeface="Lato"/>
              </a:rPr>
              <a:t>Transparent assignment template</a:t>
            </a:r>
          </a:p>
          <a:p>
            <a:pPr marL="609585" lvl="0" indent="-524920" algn="l" rtl="0">
              <a:lnSpc>
                <a:spcPct val="115000"/>
              </a:lnSpc>
              <a:spcBef>
                <a:spcPts val="0"/>
              </a:spcBef>
              <a:spcAft>
                <a:spcPts val="0"/>
              </a:spcAft>
              <a:buSzPts val="2600"/>
              <a:buFont typeface="Lato"/>
              <a:buChar char="●"/>
            </a:pPr>
            <a:r>
              <a:rPr lang="en-US" sz="3466" cap="none" dirty="0" smtClean="0">
                <a:latin typeface="Lato"/>
                <a:ea typeface="Lato"/>
                <a:cs typeface="Lato"/>
                <a:sym typeface="Lato"/>
              </a:rPr>
              <a:t>Verbs</a:t>
            </a:r>
          </a:p>
          <a:p>
            <a:pPr marL="1219170" lvl="1" indent="-507987" algn="l" rtl="0">
              <a:lnSpc>
                <a:spcPct val="115000"/>
              </a:lnSpc>
              <a:spcBef>
                <a:spcPts val="0"/>
              </a:spcBef>
              <a:spcAft>
                <a:spcPts val="0"/>
              </a:spcAft>
              <a:buSzPts val="2400"/>
              <a:buFont typeface="Lato"/>
              <a:buChar char="○"/>
            </a:pPr>
            <a:r>
              <a:rPr lang="en-US" sz="3200" cap="none" dirty="0" smtClean="0">
                <a:latin typeface="Lato"/>
                <a:ea typeface="Lato"/>
                <a:cs typeface="Lato"/>
                <a:sym typeface="Lato"/>
              </a:rPr>
              <a:t>TILT, tilt-</a:t>
            </a:r>
            <a:r>
              <a:rPr lang="en-US" sz="3200" cap="none" dirty="0" err="1" smtClean="0">
                <a:latin typeface="Lato"/>
                <a:ea typeface="Lato"/>
                <a:cs typeface="Lato"/>
                <a:sym typeface="Lato"/>
              </a:rPr>
              <a:t>ing</a:t>
            </a:r>
            <a:r>
              <a:rPr lang="en-US" sz="3200" cap="none" dirty="0" smtClean="0">
                <a:latin typeface="Lato"/>
                <a:ea typeface="Lato"/>
                <a:cs typeface="Lato"/>
                <a:sym typeface="Lato"/>
              </a:rPr>
              <a:t>, tilt-</a:t>
            </a:r>
            <a:r>
              <a:rPr lang="en-US" sz="3200" cap="none" dirty="0" err="1" smtClean="0">
                <a:latin typeface="Lato"/>
                <a:ea typeface="Lato"/>
                <a:cs typeface="Lato"/>
                <a:sym typeface="Lato"/>
              </a:rPr>
              <a:t>ed</a:t>
            </a:r>
            <a:endParaRPr lang="en-US" sz="3200" cap="none" dirty="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800"/>
              <a:buNone/>
            </a:pPr>
            <a:r>
              <a:rPr lang="en">
                <a:latin typeface="Playfair Display"/>
                <a:ea typeface="Playfair Display"/>
                <a:cs typeface="Playfair Display"/>
                <a:sym typeface="Playfair Display"/>
              </a:rPr>
              <a:t>What Do We Mean by “Transparent”?</a:t>
            </a:r>
            <a:endParaRPr>
              <a:latin typeface="Playfair Display"/>
              <a:ea typeface="Playfair Display"/>
              <a:cs typeface="Playfair Display"/>
              <a:sym typeface="Playfair Display"/>
            </a:endParaRPr>
          </a:p>
        </p:txBody>
      </p:sp>
      <p:sp>
        <p:nvSpPr>
          <p:cNvPr id="179" name="Google Shape;179;p4"/>
          <p:cNvSpPr txBox="1">
            <a:spLocks noGrp="1"/>
          </p:cNvSpPr>
          <p:nvPr>
            <p:ph type="body" idx="1"/>
          </p:nvPr>
        </p:nvSpPr>
        <p:spPr>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None/>
            </a:pPr>
            <a:r>
              <a:rPr lang="en-US" sz="3733" cap="none" dirty="0" smtClean="0">
                <a:solidFill>
                  <a:schemeClr val="dk1"/>
                </a:solidFill>
                <a:latin typeface="Lato"/>
                <a:ea typeface="Lato"/>
                <a:cs typeface="Lato"/>
                <a:sym typeface="Lato"/>
              </a:rPr>
              <a:t>A way of making plain to students </a:t>
            </a:r>
          </a:p>
          <a:p>
            <a:pPr marL="0" lvl="0" indent="0" algn="l" rtl="0">
              <a:lnSpc>
                <a:spcPct val="100000"/>
              </a:lnSpc>
              <a:spcBef>
                <a:spcPts val="0"/>
              </a:spcBef>
              <a:spcAft>
                <a:spcPts val="0"/>
              </a:spcAft>
              <a:buClr>
                <a:schemeClr val="dk1"/>
              </a:buClr>
              <a:buSzPts val="1100"/>
              <a:buNone/>
            </a:pPr>
            <a:endParaRPr lang="en-US" sz="1867" b="1" i="1" cap="none" dirty="0" smtClean="0">
              <a:solidFill>
                <a:schemeClr val="dk1"/>
              </a:solidFill>
              <a:latin typeface="Lato"/>
              <a:ea typeface="Lato"/>
              <a:cs typeface="Lato"/>
              <a:sym typeface="Lato"/>
            </a:endParaRPr>
          </a:p>
          <a:p>
            <a:pPr marL="609585" lvl="0" indent="-474120" algn="l" rtl="0">
              <a:lnSpc>
                <a:spcPct val="100000"/>
              </a:lnSpc>
              <a:spcBef>
                <a:spcPts val="0"/>
              </a:spcBef>
              <a:spcAft>
                <a:spcPts val="0"/>
              </a:spcAft>
              <a:buClr>
                <a:schemeClr val="dk1"/>
              </a:buClr>
              <a:buSzPts val="2000"/>
              <a:buChar char="●"/>
            </a:pPr>
            <a:r>
              <a:rPr lang="en-US" sz="2667" b="1" cap="none" dirty="0" smtClean="0">
                <a:solidFill>
                  <a:srgbClr val="38761D"/>
                </a:solidFill>
                <a:latin typeface="Lato"/>
                <a:ea typeface="Lato"/>
                <a:cs typeface="Lato"/>
                <a:sym typeface="Lato"/>
              </a:rPr>
              <a:t>Purpose</a:t>
            </a:r>
            <a:r>
              <a:rPr lang="en-US" sz="2667" cap="none" dirty="0" smtClean="0">
                <a:solidFill>
                  <a:schemeClr val="dk1"/>
                </a:solidFill>
                <a:latin typeface="Lato"/>
                <a:ea typeface="Lato"/>
                <a:cs typeface="Lato"/>
                <a:sym typeface="Lato"/>
              </a:rPr>
              <a:t>: </a:t>
            </a:r>
            <a:r>
              <a:rPr lang="en-US" sz="2667" b="1" i="1" cap="none" dirty="0" smtClean="0">
                <a:solidFill>
                  <a:schemeClr val="dk1"/>
                </a:solidFill>
                <a:latin typeface="Lato"/>
                <a:ea typeface="Lato"/>
                <a:cs typeface="Lato"/>
                <a:sym typeface="Lato"/>
              </a:rPr>
              <a:t>why</a:t>
            </a:r>
            <a:r>
              <a:rPr lang="en-US" sz="2667" cap="none" dirty="0" smtClean="0">
                <a:solidFill>
                  <a:schemeClr val="dk1"/>
                </a:solidFill>
                <a:latin typeface="Lato"/>
                <a:ea typeface="Lato"/>
                <a:cs typeface="Lato"/>
                <a:sym typeface="Lato"/>
              </a:rPr>
              <a:t> </a:t>
            </a:r>
            <a:r>
              <a:rPr lang="en-US" sz="2667" i="1" u="sng" cap="none" dirty="0" smtClean="0">
                <a:solidFill>
                  <a:schemeClr val="dk1"/>
                </a:solidFill>
                <a:latin typeface="Lato"/>
                <a:ea typeface="Lato"/>
                <a:cs typeface="Lato"/>
                <a:sym typeface="Lato"/>
              </a:rPr>
              <a:t>THIS </a:t>
            </a:r>
            <a:r>
              <a:rPr lang="en-US" sz="2667" i="1" cap="none" dirty="0" smtClean="0">
                <a:solidFill>
                  <a:schemeClr val="dk1"/>
                </a:solidFill>
                <a:latin typeface="Lato"/>
                <a:ea typeface="Lato"/>
                <a:cs typeface="Lato"/>
                <a:sym typeface="Lato"/>
              </a:rPr>
              <a:t>assignment</a:t>
            </a:r>
            <a:r>
              <a:rPr lang="en-US" sz="2667" cap="none" dirty="0" smtClean="0">
                <a:solidFill>
                  <a:schemeClr val="dk1"/>
                </a:solidFill>
                <a:latin typeface="Lato"/>
                <a:ea typeface="Lato"/>
                <a:cs typeface="Lato"/>
                <a:sym typeface="Lato"/>
              </a:rPr>
              <a:t> (and not a different one); why the assignment matters in this course and life beyond the course; skills practiced; knowledge they should gain</a:t>
            </a:r>
            <a:r>
              <a:rPr lang="en-US" sz="2667" b="1" i="1" cap="none" dirty="0" smtClean="0">
                <a:solidFill>
                  <a:schemeClr val="dk1"/>
                </a:solidFill>
                <a:latin typeface="Lato"/>
                <a:ea typeface="Lato"/>
                <a:cs typeface="Lato"/>
                <a:sym typeface="Lato"/>
              </a:rPr>
              <a:t> </a:t>
            </a:r>
          </a:p>
          <a:p>
            <a:pPr marL="609585" lvl="0" indent="0" algn="l" rtl="0">
              <a:lnSpc>
                <a:spcPct val="100000"/>
              </a:lnSpc>
              <a:spcBef>
                <a:spcPts val="0"/>
              </a:spcBef>
              <a:spcAft>
                <a:spcPts val="0"/>
              </a:spcAft>
              <a:buClr>
                <a:schemeClr val="dk1"/>
              </a:buClr>
              <a:buSzPts val="1100"/>
              <a:buNone/>
            </a:pPr>
            <a:endParaRPr lang="en-US" sz="2667" b="1" i="1" cap="none" dirty="0" smtClean="0">
              <a:solidFill>
                <a:schemeClr val="dk1"/>
              </a:solidFill>
              <a:latin typeface="Lato"/>
              <a:ea typeface="Lato"/>
              <a:cs typeface="Lato"/>
              <a:sym typeface="Lato"/>
            </a:endParaRPr>
          </a:p>
          <a:p>
            <a:pPr marL="609585" lvl="0" indent="-474120" algn="l" rtl="0">
              <a:lnSpc>
                <a:spcPct val="100000"/>
              </a:lnSpc>
              <a:spcBef>
                <a:spcPts val="0"/>
              </a:spcBef>
              <a:spcAft>
                <a:spcPts val="0"/>
              </a:spcAft>
              <a:buClr>
                <a:schemeClr val="dk1"/>
              </a:buClr>
              <a:buSzPts val="2000"/>
              <a:buChar char="●"/>
            </a:pPr>
            <a:r>
              <a:rPr lang="en-US" sz="2667" b="1" cap="none" dirty="0" smtClean="0">
                <a:solidFill>
                  <a:srgbClr val="1155CC"/>
                </a:solidFill>
                <a:latin typeface="Lato"/>
                <a:ea typeface="Lato"/>
                <a:cs typeface="Lato"/>
                <a:sym typeface="Lato"/>
              </a:rPr>
              <a:t>Task</a:t>
            </a:r>
            <a:r>
              <a:rPr lang="en-US" sz="2667" cap="none" dirty="0" smtClean="0">
                <a:solidFill>
                  <a:schemeClr val="dk1"/>
                </a:solidFill>
                <a:latin typeface="Lato"/>
                <a:ea typeface="Lato"/>
                <a:cs typeface="Lato"/>
                <a:sym typeface="Lato"/>
              </a:rPr>
              <a:t>: </a:t>
            </a:r>
            <a:r>
              <a:rPr lang="en-US" sz="2667" b="1" i="1" cap="none" dirty="0" smtClean="0">
                <a:solidFill>
                  <a:schemeClr val="dk1"/>
                </a:solidFill>
                <a:latin typeface="Lato"/>
                <a:ea typeface="Lato"/>
                <a:cs typeface="Lato"/>
                <a:sym typeface="Lato"/>
              </a:rPr>
              <a:t>what</a:t>
            </a:r>
            <a:r>
              <a:rPr lang="en-US" sz="2667" i="1" cap="none" dirty="0" smtClean="0">
                <a:solidFill>
                  <a:schemeClr val="dk1"/>
                </a:solidFill>
                <a:latin typeface="Lato"/>
                <a:ea typeface="Lato"/>
                <a:cs typeface="Lato"/>
                <a:sym typeface="Lato"/>
              </a:rPr>
              <a:t> steps they should take (and what mistakes they shouldn’t make) as they complete the assignment</a:t>
            </a:r>
          </a:p>
          <a:p>
            <a:pPr marL="609585" lvl="0" indent="0" algn="l" rtl="0">
              <a:lnSpc>
                <a:spcPct val="100000"/>
              </a:lnSpc>
              <a:spcBef>
                <a:spcPts val="0"/>
              </a:spcBef>
              <a:spcAft>
                <a:spcPts val="0"/>
              </a:spcAft>
              <a:buClr>
                <a:schemeClr val="dk1"/>
              </a:buClr>
              <a:buSzPts val="1100"/>
              <a:buNone/>
            </a:pPr>
            <a:endParaRPr lang="en-US" sz="2667" i="1" cap="none" dirty="0" smtClean="0">
              <a:solidFill>
                <a:schemeClr val="dk1"/>
              </a:solidFill>
              <a:latin typeface="Lato"/>
              <a:ea typeface="Lato"/>
              <a:cs typeface="Lato"/>
              <a:sym typeface="Lato"/>
            </a:endParaRPr>
          </a:p>
          <a:p>
            <a:pPr marL="609585" lvl="0" indent="-474120" algn="l" rtl="0">
              <a:lnSpc>
                <a:spcPct val="100000"/>
              </a:lnSpc>
              <a:spcBef>
                <a:spcPts val="0"/>
              </a:spcBef>
              <a:spcAft>
                <a:spcPts val="0"/>
              </a:spcAft>
              <a:buClr>
                <a:schemeClr val="dk1"/>
              </a:buClr>
              <a:buSzPts val="2000"/>
              <a:buChar char="●"/>
            </a:pPr>
            <a:r>
              <a:rPr lang="en-US" sz="2667" b="1" cap="none" dirty="0" smtClean="0">
                <a:solidFill>
                  <a:srgbClr val="741B47"/>
                </a:solidFill>
                <a:latin typeface="Lato"/>
                <a:ea typeface="Lato"/>
                <a:cs typeface="Lato"/>
                <a:sym typeface="Lato"/>
              </a:rPr>
              <a:t>Criteria for success</a:t>
            </a:r>
            <a:r>
              <a:rPr lang="en-US" sz="2667" cap="none" dirty="0" smtClean="0">
                <a:solidFill>
                  <a:schemeClr val="dk1"/>
                </a:solidFill>
                <a:latin typeface="Lato"/>
                <a:ea typeface="Lato"/>
                <a:cs typeface="Lato"/>
                <a:sym typeface="Lato"/>
              </a:rPr>
              <a:t>: </a:t>
            </a:r>
            <a:r>
              <a:rPr lang="en-US" sz="2667" b="1" i="1" cap="none" dirty="0" smtClean="0">
                <a:solidFill>
                  <a:schemeClr val="dk1"/>
                </a:solidFill>
                <a:latin typeface="Lato"/>
                <a:ea typeface="Lato"/>
                <a:cs typeface="Lato"/>
                <a:sym typeface="Lato"/>
              </a:rPr>
              <a:t>what </a:t>
            </a:r>
            <a:r>
              <a:rPr lang="en-US" sz="2667" cap="none" dirty="0" smtClean="0">
                <a:solidFill>
                  <a:schemeClr val="dk1"/>
                </a:solidFill>
                <a:latin typeface="Lato"/>
                <a:ea typeface="Lato"/>
                <a:cs typeface="Lato"/>
                <a:sym typeface="Lato"/>
              </a:rPr>
              <a:t>success looks like on this assignment; </a:t>
            </a:r>
            <a:r>
              <a:rPr lang="en-US" sz="2667" b="1" i="1" cap="none" dirty="0" smtClean="0">
                <a:solidFill>
                  <a:schemeClr val="dk1"/>
                </a:solidFill>
                <a:latin typeface="Lato"/>
                <a:ea typeface="Lato"/>
                <a:cs typeface="Lato"/>
                <a:sym typeface="Lato"/>
              </a:rPr>
              <a:t>how</a:t>
            </a:r>
            <a:r>
              <a:rPr lang="en-US" sz="2667" cap="none" dirty="0" smtClean="0">
                <a:solidFill>
                  <a:schemeClr val="dk1"/>
                </a:solidFill>
                <a:latin typeface="Lato"/>
                <a:ea typeface="Lato"/>
                <a:cs typeface="Lato"/>
                <a:sym typeface="Lato"/>
              </a:rPr>
              <a:t> they will know if they’ve been successful</a:t>
            </a:r>
          </a:p>
          <a:p>
            <a:pPr marL="0" lvl="0" indent="0" algn="l" rtl="0">
              <a:lnSpc>
                <a:spcPct val="115000"/>
              </a:lnSpc>
              <a:spcBef>
                <a:spcPts val="0"/>
              </a:spcBef>
              <a:spcAft>
                <a:spcPts val="2133"/>
              </a:spcAft>
              <a:buSzPts val="18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5D31-2AF1-4BC5-94FB-46CA67238FE7}"/>
              </a:ext>
            </a:extLst>
          </p:cNvPr>
          <p:cNvSpPr>
            <a:spLocks noGrp="1"/>
          </p:cNvSpPr>
          <p:nvPr>
            <p:ph type="title"/>
          </p:nvPr>
        </p:nvSpPr>
        <p:spPr>
          <a:xfrm>
            <a:off x="2536063" y="1988615"/>
            <a:ext cx="7002076" cy="2189248"/>
          </a:xfrm>
        </p:spPr>
        <p:txBody>
          <a:bodyPr/>
          <a:lstStyle/>
          <a:p>
            <a:r>
              <a:rPr lang="en-US" sz="9600" dirty="0"/>
              <a:t>Why TILT?</a:t>
            </a:r>
          </a:p>
        </p:txBody>
      </p:sp>
      <p:sp>
        <p:nvSpPr>
          <p:cNvPr id="3" name="Text Placeholder 2">
            <a:extLst>
              <a:ext uri="{FF2B5EF4-FFF2-40B4-BE49-F238E27FC236}">
                <a16:creationId xmlns:a16="http://schemas.microsoft.com/office/drawing/2014/main" id="{FC26E550-64BA-4A36-BF38-385F92928906}"/>
              </a:ext>
            </a:extLst>
          </p:cNvPr>
          <p:cNvSpPr>
            <a:spLocks noGrp="1"/>
          </p:cNvSpPr>
          <p:nvPr>
            <p:ph type="body" idx="1"/>
          </p:nvPr>
        </p:nvSpPr>
        <p:spPr/>
        <p:txBody>
          <a:bodyPr/>
          <a:lstStyle/>
          <a:p>
            <a:pPr marL="114300" indent="0">
              <a:buNone/>
            </a:pPr>
            <a:endParaRPr lang="en-US" dirty="0"/>
          </a:p>
        </p:txBody>
      </p:sp>
    </p:spTree>
    <p:extLst>
      <p:ext uri="{BB962C8B-B14F-4D97-AF65-F5344CB8AC3E}">
        <p14:creationId xmlns:p14="http://schemas.microsoft.com/office/powerpoint/2010/main" val="285760733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110</TotalTime>
  <Words>3462</Words>
  <Application>Microsoft Office PowerPoint</Application>
  <PresentationFormat>Widescreen</PresentationFormat>
  <Paragraphs>357</Paragraphs>
  <Slides>48</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Tw Cen MT</vt:lpstr>
      <vt:lpstr>Lato</vt:lpstr>
      <vt:lpstr>Source Sans Pro</vt:lpstr>
      <vt:lpstr>Raleway</vt:lpstr>
      <vt:lpstr>Lora</vt:lpstr>
      <vt:lpstr>Arial</vt:lpstr>
      <vt:lpstr>Montserrat</vt:lpstr>
      <vt:lpstr>Playfair Display</vt:lpstr>
      <vt:lpstr>Calibri</vt:lpstr>
      <vt:lpstr>Droplet</vt:lpstr>
      <vt:lpstr>Welcome to North!</vt:lpstr>
      <vt:lpstr>Who we are…</vt:lpstr>
      <vt:lpstr>Our introduction to the TILT framework… </vt:lpstr>
      <vt:lpstr>Our Canvas Classroom</vt:lpstr>
      <vt:lpstr>Deepest gratitude to Jen Whetham of the SBCTC and Martin Cockcroft of Olympic College and the professional developers of the 5-star Consortium for their beautiful work and great tilt-ing of TILT!</vt:lpstr>
      <vt:lpstr>Mary-Ann Winkelmes, Ph.D. </vt:lpstr>
      <vt:lpstr>Transparent Assignments: The Terminology</vt:lpstr>
      <vt:lpstr>What Do We Mean by “Transparent”?</vt:lpstr>
      <vt:lpstr>Why TILT?</vt:lpstr>
      <vt:lpstr>How does TILT contribute to closing equity gaps?</vt:lpstr>
      <vt:lpstr>The Equity Gap</vt:lpstr>
      <vt:lpstr>What about equity gaps at NSC?</vt:lpstr>
      <vt:lpstr>Math 141</vt:lpstr>
      <vt:lpstr>English 101</vt:lpstr>
      <vt:lpstr>TILT Higher Ed’s Research Question </vt:lpstr>
      <vt:lpstr>The Answer is Assignments</vt:lpstr>
      <vt:lpstr>What Do Students Need Most to Succeed?</vt:lpstr>
      <vt:lpstr> </vt:lpstr>
      <vt:lpstr> </vt:lpstr>
      <vt:lpstr> </vt:lpstr>
      <vt:lpstr>PowerPoint Presentation</vt:lpstr>
      <vt:lpstr>Students Respond to TILTed Assignments</vt:lpstr>
      <vt:lpstr>TILT Researchers Found ...</vt:lpstr>
      <vt:lpstr>Transparent Assignments: The Takeaway</vt:lpstr>
      <vt:lpstr>2 Assignments, 1 Course, 1 Quarter</vt:lpstr>
      <vt:lpstr>PowerPoint Presentation</vt:lpstr>
      <vt:lpstr>EXAMPLE: Less-Transparent Assignment</vt:lpstr>
      <vt:lpstr>Discuss the More-Transparent Assignment</vt:lpstr>
      <vt:lpstr>Discussion of a Student Facing Document</vt:lpstr>
      <vt:lpstr>Elbow Partner Discussion: Purpose</vt:lpstr>
      <vt:lpstr>Elbow Partner Discussion: Task </vt:lpstr>
      <vt:lpstr>Elbow Partner Discussion: Criteria for Success </vt:lpstr>
      <vt:lpstr>Why charrette?</vt:lpstr>
      <vt:lpstr>Purpose</vt:lpstr>
      <vt:lpstr>Step 1</vt:lpstr>
      <vt:lpstr>   Step 2     </vt:lpstr>
      <vt:lpstr>Roles</vt:lpstr>
      <vt:lpstr>Transparent Assignments: The Template</vt:lpstr>
      <vt:lpstr>Purpose: Author Speaks, Student Listens</vt:lpstr>
      <vt:lpstr>Purpose: Student Speaks, Author Listens</vt:lpstr>
      <vt:lpstr>Purpose: Student Talking Points: “Say Back”</vt:lpstr>
      <vt:lpstr>TASKS</vt:lpstr>
      <vt:lpstr>Task: Student Speaks, Author Listens</vt:lpstr>
      <vt:lpstr>Tasks: “Author” Speaks, Student Listens</vt:lpstr>
      <vt:lpstr>Criteria for Success: Student Responds, Author Listens</vt:lpstr>
      <vt:lpstr>Criteria for success: author speaks, student listens</vt:lpstr>
      <vt:lpstr>Reflections…</vt:lpstr>
      <vt:lpstr>Thanks for attending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Deepest Gratitude to Jen Whetham of the SBCTC and Martin Cockcroft of Olympic College and the Professional Developers of the 5-Star Consortium for their Beautiful Work and Great TILT-ing of TILT!</dc:title>
  <dc:creator>IT and Media Services</dc:creator>
  <cp:lastModifiedBy>Anderson, Toni</cp:lastModifiedBy>
  <cp:revision>9</cp:revision>
  <dcterms:created xsi:type="dcterms:W3CDTF">2018-04-30T17:17:38Z</dcterms:created>
  <dcterms:modified xsi:type="dcterms:W3CDTF">2020-02-25T01:07:15Z</dcterms:modified>
</cp:coreProperties>
</file>